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9"/>
  </p:notesMasterIdLst>
  <p:sldIdLst>
    <p:sldId id="408" r:id="rId2"/>
    <p:sldId id="728" r:id="rId3"/>
    <p:sldId id="741" r:id="rId4"/>
    <p:sldId id="740" r:id="rId5"/>
    <p:sldId id="742" r:id="rId6"/>
    <p:sldId id="602" r:id="rId7"/>
    <p:sldId id="603" r:id="rId8"/>
    <p:sldId id="604" r:id="rId9"/>
    <p:sldId id="744" r:id="rId10"/>
    <p:sldId id="745" r:id="rId11"/>
    <p:sldId id="743" r:id="rId12"/>
    <p:sldId id="605" r:id="rId13"/>
    <p:sldId id="746" r:id="rId14"/>
    <p:sldId id="747" r:id="rId15"/>
    <p:sldId id="753" r:id="rId16"/>
    <p:sldId id="748" r:id="rId17"/>
    <p:sldId id="749" r:id="rId18"/>
    <p:sldId id="606" r:id="rId19"/>
    <p:sldId id="607" r:id="rId20"/>
    <p:sldId id="608" r:id="rId21"/>
    <p:sldId id="778" r:id="rId22"/>
    <p:sldId id="609" r:id="rId23"/>
    <p:sldId id="610" r:id="rId24"/>
    <p:sldId id="750" r:id="rId25"/>
    <p:sldId id="611" r:id="rId26"/>
    <p:sldId id="612" r:id="rId27"/>
    <p:sldId id="613" r:id="rId28"/>
    <p:sldId id="614" r:id="rId29"/>
    <p:sldId id="751" r:id="rId30"/>
    <p:sldId id="615" r:id="rId31"/>
    <p:sldId id="616" r:id="rId32"/>
    <p:sldId id="752" r:id="rId33"/>
    <p:sldId id="754" r:id="rId34"/>
    <p:sldId id="757" r:id="rId35"/>
    <p:sldId id="758" r:id="rId36"/>
    <p:sldId id="759" r:id="rId37"/>
    <p:sldId id="760" r:id="rId38"/>
    <p:sldId id="761" r:id="rId39"/>
    <p:sldId id="762" r:id="rId40"/>
    <p:sldId id="763" r:id="rId41"/>
    <p:sldId id="764" r:id="rId42"/>
    <p:sldId id="765" r:id="rId43"/>
    <p:sldId id="766" r:id="rId44"/>
    <p:sldId id="767" r:id="rId45"/>
    <p:sldId id="768" r:id="rId46"/>
    <p:sldId id="769" r:id="rId47"/>
    <p:sldId id="770" r:id="rId48"/>
    <p:sldId id="771" r:id="rId49"/>
    <p:sldId id="756" r:id="rId50"/>
    <p:sldId id="772" r:id="rId51"/>
    <p:sldId id="773" r:id="rId52"/>
    <p:sldId id="774" r:id="rId53"/>
    <p:sldId id="775" r:id="rId54"/>
    <p:sldId id="776" r:id="rId55"/>
    <p:sldId id="777" r:id="rId56"/>
    <p:sldId id="755" r:id="rId57"/>
    <p:sldId id="779"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A63F1CF7-A096-4FC4-8BF3-8CF05756BCB8}">
          <p14:sldIdLst>
            <p14:sldId id="408"/>
          </p14:sldIdLst>
        </p14:section>
        <p14:section name="Untitled Section" id="{9CA319FF-A323-44EC-B7DF-F6C39BAFB76C}">
          <p14:sldIdLst>
            <p14:sldId id="728"/>
            <p14:sldId id="741"/>
            <p14:sldId id="740"/>
            <p14:sldId id="742"/>
            <p14:sldId id="602"/>
            <p14:sldId id="603"/>
            <p14:sldId id="604"/>
            <p14:sldId id="744"/>
            <p14:sldId id="745"/>
            <p14:sldId id="743"/>
            <p14:sldId id="605"/>
            <p14:sldId id="746"/>
            <p14:sldId id="747"/>
            <p14:sldId id="753"/>
            <p14:sldId id="748"/>
            <p14:sldId id="749"/>
            <p14:sldId id="606"/>
            <p14:sldId id="607"/>
            <p14:sldId id="608"/>
            <p14:sldId id="778"/>
            <p14:sldId id="609"/>
            <p14:sldId id="610"/>
            <p14:sldId id="750"/>
            <p14:sldId id="611"/>
            <p14:sldId id="612"/>
            <p14:sldId id="613"/>
            <p14:sldId id="614"/>
            <p14:sldId id="751"/>
            <p14:sldId id="615"/>
            <p14:sldId id="616"/>
            <p14:sldId id="752"/>
            <p14:sldId id="754"/>
            <p14:sldId id="757"/>
            <p14:sldId id="758"/>
            <p14:sldId id="759"/>
            <p14:sldId id="760"/>
            <p14:sldId id="761"/>
            <p14:sldId id="762"/>
            <p14:sldId id="763"/>
            <p14:sldId id="764"/>
            <p14:sldId id="765"/>
            <p14:sldId id="766"/>
            <p14:sldId id="767"/>
            <p14:sldId id="768"/>
            <p14:sldId id="769"/>
            <p14:sldId id="770"/>
            <p14:sldId id="771"/>
            <p14:sldId id="756"/>
            <p14:sldId id="772"/>
            <p14:sldId id="773"/>
            <p14:sldId id="774"/>
            <p14:sldId id="775"/>
            <p14:sldId id="776"/>
            <p14:sldId id="777"/>
            <p14:sldId id="755"/>
            <p14:sldId id="7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0" autoAdjust="0"/>
    <p:restoredTop sz="94565" autoAdjust="0"/>
  </p:normalViewPr>
  <p:slideViewPr>
    <p:cSldViewPr>
      <p:cViewPr varScale="1">
        <p:scale>
          <a:sx n="78" d="100"/>
          <a:sy n="78" d="100"/>
        </p:scale>
        <p:origin x="1126" y="31"/>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144152"/>
    </p:cViewPr>
  </p:sorter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10/13/2020</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zhihu.com/question/2138726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a:t>
            </a:r>
            <a:r>
              <a:rPr lang="en-US" altLang="zh-CN" dirty="0" smtClean="0"/>
              <a:t>Wash</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81776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13</a:t>
            </a:fld>
            <a:endParaRPr lang="en-CA"/>
          </a:p>
        </p:txBody>
      </p:sp>
    </p:spTree>
    <p:extLst>
      <p:ext uri="{BB962C8B-B14F-4D97-AF65-F5344CB8AC3E}">
        <p14:creationId xmlns:p14="http://schemas.microsoft.com/office/powerpoint/2010/main" val="250316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16</a:t>
            </a:fld>
            <a:endParaRPr lang="en-CA"/>
          </a:p>
        </p:txBody>
      </p:sp>
    </p:spTree>
    <p:extLst>
      <p:ext uri="{BB962C8B-B14F-4D97-AF65-F5344CB8AC3E}">
        <p14:creationId xmlns:p14="http://schemas.microsoft.com/office/powerpoint/2010/main" val="1359671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17</a:t>
            </a:fld>
            <a:endParaRPr lang="en-CA"/>
          </a:p>
        </p:txBody>
      </p:sp>
    </p:spTree>
    <p:extLst>
      <p:ext uri="{BB962C8B-B14F-4D97-AF65-F5344CB8AC3E}">
        <p14:creationId xmlns:p14="http://schemas.microsoft.com/office/powerpoint/2010/main" val="240833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C8CAC08-EF65-4D41-83C1-B252837249FB}" type="slidenum">
              <a:rPr lang="en-CA" smtClean="0"/>
              <a:pPr>
                <a:defRPr/>
              </a:pPr>
              <a:t>18</a:t>
            </a:fld>
            <a:endParaRPr lang="en-CA"/>
          </a:p>
        </p:txBody>
      </p:sp>
    </p:spTree>
    <p:extLst>
      <p:ext uri="{BB962C8B-B14F-4D97-AF65-F5344CB8AC3E}">
        <p14:creationId xmlns:p14="http://schemas.microsoft.com/office/powerpoint/2010/main" val="802393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Worst case</a:t>
            </a:r>
            <a:r>
              <a:rPr lang="zh-CN" altLang="en-US" dirty="0" smtClean="0"/>
              <a:t>：每一次都选最小的做</a:t>
            </a:r>
            <a:r>
              <a:rPr lang="en-US" altLang="zh-CN" dirty="0" smtClean="0"/>
              <a:t>pivot</a:t>
            </a:r>
            <a:r>
              <a:rPr lang="zh-CN" altLang="en-US" dirty="0" smtClean="0"/>
              <a:t>，复杂度</a:t>
            </a:r>
            <a:r>
              <a:rPr lang="en-US" altLang="zh-CN" dirty="0" smtClean="0"/>
              <a:t>n</a:t>
            </a:r>
            <a:r>
              <a:rPr lang="zh-CN" altLang="en-US" dirty="0" smtClean="0"/>
              <a:t>方</a:t>
            </a:r>
            <a:endParaRPr lang="en-CA" altLang="en-US" dirty="0"/>
          </a:p>
        </p:txBody>
      </p:sp>
      <p:sp>
        <p:nvSpPr>
          <p:cNvPr id="4" name="Slide Number Placeholder 3"/>
          <p:cNvSpPr>
            <a:spLocks noGrp="1"/>
          </p:cNvSpPr>
          <p:nvPr>
            <p:ph type="sldNum" sz="quarter" idx="5"/>
          </p:nvPr>
        </p:nvSpPr>
        <p:spPr/>
        <p:txBody>
          <a:bodyPr/>
          <a:lstStyle/>
          <a:p>
            <a:pPr>
              <a:defRPr/>
            </a:pPr>
            <a:fld id="{E749CE2B-23E7-4F50-A4B3-4165326E17CA}" type="slidenum">
              <a:rPr lang="en-CA" smtClean="0"/>
              <a:pPr>
                <a:defRPr/>
              </a:pPr>
              <a:t>19</a:t>
            </a:fld>
            <a:endParaRPr lang="en-CA"/>
          </a:p>
        </p:txBody>
      </p:sp>
    </p:spTree>
    <p:extLst>
      <p:ext uri="{BB962C8B-B14F-4D97-AF65-F5344CB8AC3E}">
        <p14:creationId xmlns:p14="http://schemas.microsoft.com/office/powerpoint/2010/main" val="234697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最好就是每次选中位数</a:t>
            </a:r>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20</a:t>
            </a:fld>
            <a:endParaRPr lang="en-CA"/>
          </a:p>
        </p:txBody>
      </p:sp>
    </p:spTree>
    <p:extLst>
      <p:ext uri="{BB962C8B-B14F-4D97-AF65-F5344CB8AC3E}">
        <p14:creationId xmlns:p14="http://schemas.microsoft.com/office/powerpoint/2010/main" val="1665875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最好就是每次选中位数</a:t>
            </a:r>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21</a:t>
            </a:fld>
            <a:endParaRPr lang="en-CA"/>
          </a:p>
        </p:txBody>
      </p:sp>
    </p:spTree>
    <p:extLst>
      <p:ext uri="{BB962C8B-B14F-4D97-AF65-F5344CB8AC3E}">
        <p14:creationId xmlns:p14="http://schemas.microsoft.com/office/powerpoint/2010/main" val="278644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为了坑小，选三个位置的中位数</a:t>
            </a:r>
            <a:endParaRPr lang="en-CA" altLang="en-US" dirty="0"/>
          </a:p>
        </p:txBody>
      </p:sp>
      <p:sp>
        <p:nvSpPr>
          <p:cNvPr id="4" name="Slide Number Placeholder 3"/>
          <p:cNvSpPr>
            <a:spLocks noGrp="1"/>
          </p:cNvSpPr>
          <p:nvPr>
            <p:ph type="sldNum" sz="quarter" idx="5"/>
          </p:nvPr>
        </p:nvSpPr>
        <p:spPr/>
        <p:txBody>
          <a:bodyPr/>
          <a:lstStyle/>
          <a:p>
            <a:pPr>
              <a:defRPr/>
            </a:pPr>
            <a:fld id="{5DA60874-4FFE-4E6D-90ED-4A0D5BF40A42}" type="slidenum">
              <a:rPr lang="en-CA" smtClean="0"/>
              <a:pPr>
                <a:defRPr/>
              </a:pPr>
              <a:t>22</a:t>
            </a:fld>
            <a:endParaRPr lang="en-CA"/>
          </a:p>
        </p:txBody>
      </p:sp>
    </p:spTree>
    <p:extLst>
      <p:ext uri="{BB962C8B-B14F-4D97-AF65-F5344CB8AC3E}">
        <p14:creationId xmlns:p14="http://schemas.microsoft.com/office/powerpoint/2010/main" val="379517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23</a:t>
            </a:fld>
            <a:endParaRPr lang="en-CA"/>
          </a:p>
        </p:txBody>
      </p:sp>
    </p:spTree>
    <p:extLst>
      <p:ext uri="{BB962C8B-B14F-4D97-AF65-F5344CB8AC3E}">
        <p14:creationId xmlns:p14="http://schemas.microsoft.com/office/powerpoint/2010/main" val="149496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24</a:t>
            </a:fld>
            <a:endParaRPr lang="en-CA"/>
          </a:p>
        </p:txBody>
      </p:sp>
    </p:spTree>
    <p:extLst>
      <p:ext uri="{BB962C8B-B14F-4D97-AF65-F5344CB8AC3E}">
        <p14:creationId xmlns:p14="http://schemas.microsoft.com/office/powerpoint/2010/main" val="209997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2</a:t>
            </a:fld>
            <a:endParaRPr lang="en-CA"/>
          </a:p>
        </p:txBody>
      </p:sp>
    </p:spTree>
    <p:extLst>
      <p:ext uri="{BB962C8B-B14F-4D97-AF65-F5344CB8AC3E}">
        <p14:creationId xmlns:p14="http://schemas.microsoft.com/office/powerpoint/2010/main" val="202250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We</a:t>
            </a:r>
            <a:r>
              <a:rPr lang="en-CA" altLang="en-US" baseline="0" dirty="0"/>
              <a:t> ½ to choose the first half nodes and then on </a:t>
            </a:r>
            <a:r>
              <a:rPr lang="en-CA" altLang="en-US" baseline="0" dirty="0" err="1"/>
              <a:t>avg</a:t>
            </a:r>
            <a:r>
              <a:rPr lang="en-CA" altLang="en-US" baseline="0" dirty="0"/>
              <a:t> we will separate the half into anther half, the same separation happens if we choose one item from the second half. </a:t>
            </a:r>
            <a:endParaRPr lang="en-CA" altLang="en-US" dirty="0"/>
          </a:p>
        </p:txBody>
      </p:sp>
      <p:sp>
        <p:nvSpPr>
          <p:cNvPr id="4" name="Slide Number Placeholder 3"/>
          <p:cNvSpPr>
            <a:spLocks noGrp="1"/>
          </p:cNvSpPr>
          <p:nvPr>
            <p:ph type="sldNum" sz="quarter" idx="5"/>
          </p:nvPr>
        </p:nvSpPr>
        <p:spPr/>
        <p:txBody>
          <a:bodyPr/>
          <a:lstStyle/>
          <a:p>
            <a:pPr>
              <a:defRPr/>
            </a:pPr>
            <a:fld id="{5B61A482-25FD-4D4A-AF68-44955A6CFCF3}" type="slidenum">
              <a:rPr lang="en-CA" smtClean="0"/>
              <a:pPr>
                <a:defRPr/>
              </a:pPr>
              <a:t>25</a:t>
            </a:fld>
            <a:endParaRPr lang="en-CA"/>
          </a:p>
        </p:txBody>
      </p:sp>
    </p:spTree>
    <p:extLst>
      <p:ext uri="{BB962C8B-B14F-4D97-AF65-F5344CB8AC3E}">
        <p14:creationId xmlns:p14="http://schemas.microsoft.com/office/powerpoint/2010/main" val="6089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26</a:t>
            </a:fld>
            <a:endParaRPr lang="en-CA"/>
          </a:p>
        </p:txBody>
      </p:sp>
    </p:spTree>
    <p:extLst>
      <p:ext uri="{BB962C8B-B14F-4D97-AF65-F5344CB8AC3E}">
        <p14:creationId xmlns:p14="http://schemas.microsoft.com/office/powerpoint/2010/main" val="1782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27</a:t>
            </a:fld>
            <a:endParaRPr lang="en-CA"/>
          </a:p>
        </p:txBody>
      </p:sp>
    </p:spTree>
    <p:extLst>
      <p:ext uri="{BB962C8B-B14F-4D97-AF65-F5344CB8AC3E}">
        <p14:creationId xmlns:p14="http://schemas.microsoft.com/office/powerpoint/2010/main" val="567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28</a:t>
            </a:fld>
            <a:endParaRPr lang="en-CA"/>
          </a:p>
        </p:txBody>
      </p:sp>
    </p:spTree>
    <p:extLst>
      <p:ext uri="{BB962C8B-B14F-4D97-AF65-F5344CB8AC3E}">
        <p14:creationId xmlns:p14="http://schemas.microsoft.com/office/powerpoint/2010/main" val="4021887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29</a:t>
            </a:fld>
            <a:endParaRPr lang="en-CA"/>
          </a:p>
        </p:txBody>
      </p:sp>
    </p:spTree>
    <p:extLst>
      <p:ext uri="{BB962C8B-B14F-4D97-AF65-F5344CB8AC3E}">
        <p14:creationId xmlns:p14="http://schemas.microsoft.com/office/powerpoint/2010/main" val="426269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B4CB5-8240-4D0D-8BEB-2DC93D1F9BAA}" type="slidenum">
              <a:rPr lang="en-CA" smtClean="0"/>
              <a:pPr>
                <a:defRPr/>
              </a:pPr>
              <a:t>30</a:t>
            </a:fld>
            <a:endParaRPr lang="en-CA"/>
          </a:p>
        </p:txBody>
      </p:sp>
    </p:spTree>
    <p:extLst>
      <p:ext uri="{BB962C8B-B14F-4D97-AF65-F5344CB8AC3E}">
        <p14:creationId xmlns:p14="http://schemas.microsoft.com/office/powerpoint/2010/main" val="333266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C13DFB-FD9F-4C31-8625-8FC92E16C6D6}" type="slidenum">
              <a:rPr lang="en-CA" smtClean="0"/>
              <a:pPr>
                <a:defRPr/>
              </a:pPr>
              <a:t>31</a:t>
            </a:fld>
            <a:endParaRPr lang="en-CA"/>
          </a:p>
        </p:txBody>
      </p:sp>
    </p:spTree>
    <p:extLst>
      <p:ext uri="{BB962C8B-B14F-4D97-AF65-F5344CB8AC3E}">
        <p14:creationId xmlns:p14="http://schemas.microsoft.com/office/powerpoint/2010/main" val="1945628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32</a:t>
            </a:fld>
            <a:endParaRPr lang="en-CA"/>
          </a:p>
        </p:txBody>
      </p:sp>
    </p:spTree>
    <p:extLst>
      <p:ext uri="{BB962C8B-B14F-4D97-AF65-F5344CB8AC3E}">
        <p14:creationId xmlns:p14="http://schemas.microsoft.com/office/powerpoint/2010/main" val="1642787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33</a:t>
            </a:fld>
            <a:endParaRPr lang="en-CA"/>
          </a:p>
        </p:txBody>
      </p:sp>
    </p:spTree>
    <p:extLst>
      <p:ext uri="{BB962C8B-B14F-4D97-AF65-F5344CB8AC3E}">
        <p14:creationId xmlns:p14="http://schemas.microsoft.com/office/powerpoint/2010/main" val="3581819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最后的公式是一个累加函数</a:t>
            </a:r>
          </a:p>
          <a:p>
            <a:r>
              <a:rPr lang="zh-CN" altLang="en-US" sz="1200" b="0" i="0" kern="1200" dirty="0" smtClean="0">
                <a:solidFill>
                  <a:schemeClr val="tx1"/>
                </a:solidFill>
                <a:effectLst/>
                <a:latin typeface="+mn-lt"/>
                <a:ea typeface="+mn-ea"/>
                <a:cs typeface="+mn-cs"/>
              </a:rPr>
              <a:t>一看结构，是一个等比数列，公比为 </a:t>
            </a:r>
          </a:p>
          <a:p>
            <a:r>
              <a:rPr lang="zh-CN" altLang="en-US" sz="1200" b="0" i="0" kern="1200" dirty="0" smtClean="0">
                <a:solidFill>
                  <a:schemeClr val="tx1"/>
                </a:solidFill>
                <a:effectLst/>
                <a:latin typeface="+mn-lt"/>
                <a:ea typeface="+mn-ea"/>
                <a:cs typeface="+mn-cs"/>
              </a:rPr>
              <a:t>等比数列的求和公式为</a:t>
            </a:r>
          </a:p>
          <a:p>
            <a:r>
              <a:rPr lang="zh-CN" altLang="en-US" sz="1200" b="0" i="0" kern="1200" dirty="0" smtClean="0">
                <a:solidFill>
                  <a:schemeClr val="tx1"/>
                </a:solidFill>
                <a:effectLst/>
                <a:latin typeface="+mn-lt"/>
                <a:ea typeface="+mn-ea"/>
                <a:cs typeface="+mn-cs"/>
              </a:rPr>
              <a:t>其实分析时间复杂度，比较简单，对于等比数列来说，如果公比</a:t>
            </a:r>
            <a:r>
              <a:rPr lang="en-US" altLang="zh-CN" sz="1200" b="0" i="0" kern="1200" dirty="0" smtClean="0">
                <a:solidFill>
                  <a:schemeClr val="tx1"/>
                </a:solidFill>
                <a:effectLst/>
                <a:latin typeface="+mn-lt"/>
                <a:ea typeface="+mn-ea"/>
                <a:cs typeface="+mn-cs"/>
              </a:rPr>
              <a:t>q&lt;1, </a:t>
            </a:r>
            <a:r>
              <a:rPr lang="zh-CN" altLang="en-US" sz="1200" b="0" i="0" kern="1200" dirty="0" smtClean="0">
                <a:solidFill>
                  <a:schemeClr val="tx1"/>
                </a:solidFill>
                <a:effectLst/>
                <a:latin typeface="+mn-lt"/>
                <a:ea typeface="+mn-ea"/>
                <a:cs typeface="+mn-cs"/>
              </a:rPr>
              <a:t>那么第一项最大，其他项会依次减少，最终的时间复杂度就是</a:t>
            </a:r>
          </a:p>
          <a:p>
            <a:r>
              <a:rPr lang="zh-CN" altLang="en-US" sz="1200" b="0" i="0" kern="1200" dirty="0" smtClean="0">
                <a:solidFill>
                  <a:schemeClr val="tx1"/>
                </a:solidFill>
                <a:effectLst/>
                <a:latin typeface="+mn-lt"/>
                <a:ea typeface="+mn-ea"/>
                <a:cs typeface="+mn-cs"/>
              </a:rPr>
              <a:t>因为其他项最终相加也不会大于是常数倍的首项</a:t>
            </a:r>
            <a:r>
              <a:rPr lang="en-US" altLang="zh-CN"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3"/>
              </a:rPr>
              <a:t>时间复杂度的定义</a:t>
            </a:r>
            <a:endParaRPr lang="zh-CN" altLang="en-US" sz="1200" b="0" i="0" kern="1200" dirty="0" smtClean="0">
              <a:solidFill>
                <a:schemeClr val="tx1"/>
              </a:solidFill>
              <a:effectLst/>
              <a:latin typeface="+mn-lt"/>
              <a:ea typeface="+mn-ea"/>
              <a:cs typeface="+mn-cs"/>
            </a:endParaRPr>
          </a:p>
          <a:p>
            <a:r>
              <a:rPr lang="zh-CN" altLang="en-US" dirty="0" smtClean="0"/>
              <a:t>第一种情况</a:t>
            </a:r>
            <a:r>
              <a:rPr lang="zh-CN" altLang="en-US" sz="1200" b="0" i="0" kern="1200" dirty="0" smtClean="0">
                <a:solidFill>
                  <a:schemeClr val="tx1"/>
                </a:solidFill>
                <a:effectLst/>
                <a:latin typeface="+mn-lt"/>
                <a:ea typeface="+mn-ea"/>
                <a:cs typeface="+mn-cs"/>
              </a:rPr>
              <a:t>所以，当公比 </a:t>
            </a:r>
          </a:p>
          <a:p>
            <a:r>
              <a:rPr lang="zh-CN" altLang="en-US" sz="1200" b="0" i="0" kern="1200" dirty="0" smtClean="0">
                <a:solidFill>
                  <a:schemeClr val="tx1"/>
                </a:solidFill>
                <a:effectLst/>
                <a:latin typeface="+mn-lt"/>
                <a:ea typeface="+mn-ea"/>
                <a:cs typeface="+mn-cs"/>
              </a:rPr>
              <a:t>的时候，整个算法的时间复杂度由第一项决定，</a:t>
            </a: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dirty="0" smtClean="0"/>
              <a:t>第二种情况</a:t>
            </a:r>
            <a:r>
              <a:rPr lang="zh-CN" altLang="en-US" sz="1200" b="0" i="0" kern="1200" dirty="0" smtClean="0">
                <a:solidFill>
                  <a:schemeClr val="tx1"/>
                </a:solidFill>
                <a:effectLst/>
                <a:latin typeface="+mn-lt"/>
                <a:ea typeface="+mn-ea"/>
                <a:cs typeface="+mn-cs"/>
              </a:rPr>
              <a:t>而如果反过来，公比</a:t>
            </a:r>
            <a:r>
              <a:rPr lang="en-US" altLang="zh-CN" sz="1200" b="0" i="0" kern="1200" dirty="0" smtClean="0">
                <a:solidFill>
                  <a:schemeClr val="tx1"/>
                </a:solidFill>
                <a:effectLst/>
                <a:latin typeface="+mn-lt"/>
                <a:ea typeface="+mn-ea"/>
                <a:cs typeface="+mn-cs"/>
              </a:rPr>
              <a:t>q&gt;1, </a:t>
            </a:r>
            <a:r>
              <a:rPr lang="zh-CN" altLang="en-US" sz="1200" b="0" i="0" kern="1200" dirty="0" smtClean="0">
                <a:solidFill>
                  <a:schemeClr val="tx1"/>
                </a:solidFill>
                <a:effectLst/>
                <a:latin typeface="+mn-lt"/>
                <a:ea typeface="+mn-ea"/>
                <a:cs typeface="+mn-cs"/>
              </a:rPr>
              <a:t>那么最后一项最大，最终的时间复杂度由最后一项  统治（</a:t>
            </a:r>
            <a:r>
              <a:rPr lang="en-US" altLang="zh-CN" sz="1200" b="0" i="0" kern="1200" dirty="0" smtClean="0">
                <a:solidFill>
                  <a:schemeClr val="tx1"/>
                </a:solidFill>
                <a:effectLst/>
                <a:latin typeface="+mn-lt"/>
                <a:ea typeface="+mn-ea"/>
                <a:cs typeface="+mn-cs"/>
              </a:rPr>
              <a:t>dominate</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整个算法的时间复杂度由最后一项决定</a:t>
            </a:r>
          </a:p>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4</a:t>
            </a:fld>
            <a:endParaRPr lang="en-CA"/>
          </a:p>
        </p:txBody>
      </p:sp>
    </p:spTree>
    <p:extLst>
      <p:ext uri="{BB962C8B-B14F-4D97-AF65-F5344CB8AC3E}">
        <p14:creationId xmlns:p14="http://schemas.microsoft.com/office/powerpoint/2010/main" val="224118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5</a:t>
            </a:fld>
            <a:endParaRPr lang="en-CA"/>
          </a:p>
        </p:txBody>
      </p:sp>
    </p:spTree>
    <p:extLst>
      <p:ext uri="{BB962C8B-B14F-4D97-AF65-F5344CB8AC3E}">
        <p14:creationId xmlns:p14="http://schemas.microsoft.com/office/powerpoint/2010/main" val="403653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避免最坏情形的策略，</a:t>
            </a:r>
            <a:endParaRPr lang="en-CA" altLang="en-US" dirty="0"/>
          </a:p>
        </p:txBody>
      </p:sp>
      <p:sp>
        <p:nvSpPr>
          <p:cNvPr id="4" name="Slide Number Placeholder 3"/>
          <p:cNvSpPr>
            <a:spLocks noGrp="1"/>
          </p:cNvSpPr>
          <p:nvPr>
            <p:ph type="sldNum" sz="quarter" idx="5"/>
          </p:nvPr>
        </p:nvSpPr>
        <p:spPr/>
        <p:txBody>
          <a:bodyPr/>
          <a:lstStyle/>
          <a:p>
            <a:pPr>
              <a:defRPr/>
            </a:pPr>
            <a:fld id="{1E1212F5-7AD7-4188-815E-3C21D52D5270}" type="slidenum">
              <a:rPr lang="en-CA" smtClean="0"/>
              <a:pPr>
                <a:defRPr/>
              </a:pPr>
              <a:t>6</a:t>
            </a:fld>
            <a:endParaRPr lang="en-CA"/>
          </a:p>
        </p:txBody>
      </p:sp>
    </p:spTree>
    <p:extLst>
      <p:ext uri="{BB962C8B-B14F-4D97-AF65-F5344CB8AC3E}">
        <p14:creationId xmlns:p14="http://schemas.microsoft.com/office/powerpoint/2010/main" val="106678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Heap </a:t>
            </a:r>
            <a:r>
              <a:rPr lang="zh-CN" altLang="en-US" dirty="0" smtClean="0"/>
              <a:t>和</a:t>
            </a:r>
            <a:r>
              <a:rPr lang="en-US" altLang="zh-CN" dirty="0" smtClean="0"/>
              <a:t>merge </a:t>
            </a:r>
            <a:r>
              <a:rPr lang="zh-CN" altLang="en-US" dirty="0" smtClean="0"/>
              <a:t>都是</a:t>
            </a:r>
            <a:r>
              <a:rPr lang="en-US" altLang="zh-CN" dirty="0" err="1" smtClean="0"/>
              <a:t>nlogn</a:t>
            </a:r>
            <a:endParaRPr lang="en-US" altLang="zh-CN" dirty="0" smtClean="0"/>
          </a:p>
          <a:p>
            <a:endParaRPr lang="en-CA" altLang="en-US" dirty="0"/>
          </a:p>
        </p:txBody>
      </p:sp>
      <p:sp>
        <p:nvSpPr>
          <p:cNvPr id="4" name="Slide Number Placeholder 3"/>
          <p:cNvSpPr>
            <a:spLocks noGrp="1"/>
          </p:cNvSpPr>
          <p:nvPr>
            <p:ph type="sldNum" sz="quarter" idx="5"/>
          </p:nvPr>
        </p:nvSpPr>
        <p:spPr/>
        <p:txBody>
          <a:bodyPr/>
          <a:lstStyle/>
          <a:p>
            <a:pPr>
              <a:defRPr/>
            </a:pPr>
            <a:fld id="{93785D73-E182-47FE-9F6E-B8C7B2B562C1}" type="slidenum">
              <a:rPr lang="en-CA" smtClean="0"/>
              <a:pPr>
                <a:defRPr/>
              </a:pPr>
              <a:t>7</a:t>
            </a:fld>
            <a:endParaRPr lang="en-CA"/>
          </a:p>
        </p:txBody>
      </p:sp>
    </p:spTree>
    <p:extLst>
      <p:ext uri="{BB962C8B-B14F-4D97-AF65-F5344CB8AC3E}">
        <p14:creationId xmlns:p14="http://schemas.microsoft.com/office/powerpoint/2010/main" val="388819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8</a:t>
            </a:fld>
            <a:endParaRPr lang="en-CA"/>
          </a:p>
        </p:txBody>
      </p:sp>
    </p:spTree>
    <p:extLst>
      <p:ext uri="{BB962C8B-B14F-4D97-AF65-F5344CB8AC3E}">
        <p14:creationId xmlns:p14="http://schemas.microsoft.com/office/powerpoint/2010/main" val="423428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11</a:t>
            </a:fld>
            <a:endParaRPr lang="en-CA"/>
          </a:p>
        </p:txBody>
      </p:sp>
    </p:spTree>
    <p:extLst>
      <p:ext uri="{BB962C8B-B14F-4D97-AF65-F5344CB8AC3E}">
        <p14:creationId xmlns:p14="http://schemas.microsoft.com/office/powerpoint/2010/main" val="414551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选了</a:t>
            </a:r>
            <a:r>
              <a:rPr lang="en-US" altLang="zh-CN" dirty="0" smtClean="0"/>
              <a:t>44</a:t>
            </a:r>
            <a:r>
              <a:rPr lang="zh-CN" altLang="en-US" dirty="0" smtClean="0"/>
              <a:t>，前面小，后面大，那么</a:t>
            </a:r>
            <a:r>
              <a:rPr lang="en-US" altLang="zh-CN" dirty="0" smtClean="0"/>
              <a:t>44</a:t>
            </a:r>
            <a:r>
              <a:rPr lang="zh-CN" altLang="en-US" dirty="0" smtClean="0"/>
              <a:t>现在在正确的位置上</a:t>
            </a:r>
            <a:endParaRPr lang="en-CA" altLang="en-US" dirty="0"/>
          </a:p>
        </p:txBody>
      </p:sp>
      <p:sp>
        <p:nvSpPr>
          <p:cNvPr id="4" name="Slide Number Placeholder 3"/>
          <p:cNvSpPr>
            <a:spLocks noGrp="1"/>
          </p:cNvSpPr>
          <p:nvPr>
            <p:ph type="sldNum" sz="quarter" idx="5"/>
          </p:nvPr>
        </p:nvSpPr>
        <p:spPr/>
        <p:txBody>
          <a:bodyPr/>
          <a:lstStyle/>
          <a:p>
            <a:pPr>
              <a:defRPr/>
            </a:pPr>
            <a:fld id="{6D1B4AFE-58E7-4A3A-A82F-2A902756D66D}" type="slidenum">
              <a:rPr lang="en-CA" smtClean="0"/>
              <a:pPr>
                <a:defRPr/>
              </a:pPr>
              <a:t>12</a:t>
            </a:fld>
            <a:endParaRPr lang="en-CA"/>
          </a:p>
        </p:txBody>
      </p:sp>
    </p:spTree>
    <p:extLst>
      <p:ext uri="{BB962C8B-B14F-4D97-AF65-F5344CB8AC3E}">
        <p14:creationId xmlns:p14="http://schemas.microsoft.com/office/powerpoint/2010/main" val="3487134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26.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audio" Target="../media/media1.mov"/><Relationship Id="rId1" Type="http://schemas.microsoft.com/office/2007/relationships/media" Target="../media/media1.mov"/><Relationship Id="rId6" Type="http://schemas.openxmlformats.org/officeDocument/2006/relationships/image" Target="../media/image38.tif"/><Relationship Id="rId5" Type="http://schemas.openxmlformats.org/officeDocument/2006/relationships/image" Target="../media/image37.tif"/><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 Algorithms and Data 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smtClean="0">
                <a:solidFill>
                  <a:prstClr val="black"/>
                </a:solidFill>
              </a:rPr>
              <a:t>Divide and Conquer</a:t>
            </a:r>
            <a:endParaRPr lang="en-US" altLang="zh-CN"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a:t>
            </a:r>
            <a:r>
              <a:rPr lang="en-US" altLang="zh-CN" dirty="0" smtClean="0">
                <a:solidFill>
                  <a:prstClr val="black"/>
                </a:solidFill>
              </a:rPr>
              <a:t>1.4</a:t>
            </a:r>
            <a:endParaRPr lang="en-US" altLang="zh-CN" dirty="0">
              <a:solidFill>
                <a:prstClr val="black"/>
              </a:solidFill>
            </a:endParaRPr>
          </a:p>
        </p:txBody>
      </p:sp>
    </p:spTree>
    <p:extLst>
      <p:ext uri="{BB962C8B-B14F-4D97-AF65-F5344CB8AC3E}">
        <p14:creationId xmlns:p14="http://schemas.microsoft.com/office/powerpoint/2010/main" val="19896406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1</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r>
              <a:rPr lang="en-US" altLang="zh-CN" dirty="0" smtClean="0"/>
              <a:t>?</a:t>
            </a:r>
          </a:p>
          <a:p>
            <a:endParaRPr lang="en-US" altLang="zh-CN" dirty="0"/>
          </a:p>
          <a:p>
            <a:endParaRPr lang="en-US" altLang="zh-CN" dirty="0" smtClean="0"/>
          </a:p>
          <a:p>
            <a:endParaRPr lang="en-US" altLang="zh-CN" dirty="0"/>
          </a:p>
          <a:p>
            <a:endParaRPr lang="en-US" altLang="zh-CN" dirty="0" smtClean="0"/>
          </a:p>
          <a:p>
            <a:endParaRPr lang="en-US" altLang="zh-CN" dirty="0"/>
          </a:p>
          <a:p>
            <a:pPr marL="457200" lvl="1" indent="0">
              <a:lnSpc>
                <a:spcPct val="170000"/>
              </a:lnSpc>
              <a:spcBef>
                <a:spcPts val="0"/>
              </a:spcBef>
              <a:buNone/>
            </a:pPr>
            <a:r>
              <a:rPr lang="pt-BR" altLang="zh-CN" sz="2000" i="1" dirty="0" smtClean="0">
                <a:solidFill>
                  <a:srgbClr val="000000"/>
                </a:solidFill>
                <a:uFill>
                  <a:solidFill>
                    <a:srgbClr val="000000"/>
                  </a:solidFill>
                </a:uFill>
                <a:latin typeface="Times"/>
                <a:ea typeface="Times"/>
                <a:cs typeface="Times"/>
                <a:sym typeface="Times"/>
              </a:rPr>
              <a:t>A. T</a:t>
            </a:r>
            <a:r>
              <a:rPr lang="pt-BR" altLang="zh-CN" sz="2000" dirty="0" smtClean="0">
                <a:solidFill>
                  <a:srgbClr val="000000"/>
                </a:solidFill>
                <a:uFill>
                  <a:solidFill>
                    <a:srgbClr val="000000"/>
                  </a:solidFill>
                </a:uFill>
                <a:latin typeface="Times"/>
                <a:ea typeface="Times"/>
                <a:cs typeface="Times"/>
                <a:sym typeface="Times"/>
              </a:rPr>
              <a:t>(</a:t>
            </a:r>
            <a:r>
              <a:rPr lang="pt-BR" altLang="zh-CN" sz="2000" i="1" dirty="0" smtClean="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smtClean="0">
                <a:solidFill>
                  <a:srgbClr val="000000"/>
                </a:solidFill>
                <a:uFill>
                  <a:solidFill>
                    <a:srgbClr val="000000"/>
                  </a:solidFill>
                </a:uFill>
                <a:latin typeface="Times"/>
                <a:ea typeface="Times"/>
                <a:cs typeface="Times"/>
                <a:sym typeface="Times"/>
              </a:rPr>
              <a:t>B. T</a:t>
            </a:r>
            <a:r>
              <a:rPr lang="pt-BR" altLang="zh-CN" sz="2000" dirty="0" smtClean="0">
                <a:solidFill>
                  <a:srgbClr val="000000"/>
                </a:solidFill>
                <a:uFill>
                  <a:solidFill>
                    <a:srgbClr val="000000"/>
                  </a:solidFill>
                </a:uFill>
                <a:latin typeface="Times"/>
                <a:ea typeface="Times"/>
                <a:cs typeface="Times"/>
                <a:sym typeface="Times"/>
              </a:rPr>
              <a:t>(</a:t>
            </a:r>
            <a:r>
              <a:rPr lang="pt-BR" altLang="zh-CN" sz="2000" i="1" dirty="0" smtClean="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smtClean="0">
                <a:solidFill>
                  <a:srgbClr val="000000"/>
                </a:solidFill>
                <a:uFill>
                  <a:solidFill>
                    <a:srgbClr val="000000"/>
                  </a:solidFill>
                </a:uFill>
                <a:latin typeface="Times"/>
                <a:ea typeface="Times"/>
                <a:cs typeface="Times"/>
                <a:sym typeface="Times"/>
              </a:rPr>
              <a:t>C. T</a:t>
            </a:r>
            <a:r>
              <a:rPr lang="pt-BR" altLang="zh-CN" sz="2000" dirty="0" smtClean="0">
                <a:solidFill>
                  <a:srgbClr val="000000"/>
                </a:solidFill>
                <a:uFill>
                  <a:solidFill>
                    <a:srgbClr val="000000"/>
                  </a:solidFill>
                </a:uFill>
                <a:latin typeface="Times"/>
                <a:ea typeface="Times"/>
                <a:cs typeface="Times"/>
                <a:sym typeface="Times"/>
              </a:rPr>
              <a:t>(</a:t>
            </a:r>
            <a:r>
              <a:rPr lang="pt-BR" altLang="zh-CN" sz="2000" i="1" dirty="0" smtClean="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smtClean="0">
                <a:solidFill>
                  <a:srgbClr val="000000"/>
                </a:solidFill>
                <a:uFill>
                  <a:solidFill>
                    <a:srgbClr val="000000"/>
                  </a:solidFill>
                </a:uFill>
                <a:latin typeface="Times"/>
                <a:ea typeface="Times"/>
                <a:cs typeface="Times"/>
                <a:sym typeface="Times"/>
              </a:rPr>
              <a:t>D. T</a:t>
            </a:r>
            <a:r>
              <a:rPr lang="pt-BR" altLang="zh-CN" sz="2000" dirty="0" smtClean="0">
                <a:solidFill>
                  <a:srgbClr val="000000"/>
                </a:solidFill>
                <a:uFill>
                  <a:solidFill>
                    <a:srgbClr val="000000"/>
                  </a:solidFill>
                </a:uFill>
                <a:latin typeface="Times"/>
                <a:ea typeface="Times"/>
                <a:cs typeface="Times"/>
                <a:sym typeface="Times"/>
              </a:rPr>
              <a:t>(</a:t>
            </a:r>
            <a:r>
              <a:rPr lang="pt-BR" altLang="zh-CN" sz="2000" i="1" dirty="0" smtClean="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pic>
        <p:nvPicPr>
          <p:cNvPr id="4" name="Image" descr="Image"/>
          <p:cNvPicPr>
            <a:picLocks noChangeAspect="1"/>
          </p:cNvPicPr>
          <p:nvPr/>
        </p:nvPicPr>
        <p:blipFill>
          <a:blip r:embed="rId2">
            <a:extLst/>
          </a:blip>
          <a:stretch>
            <a:fillRect/>
          </a:stretch>
        </p:blipFill>
        <p:spPr>
          <a:xfrm>
            <a:off x="2123728" y="2492896"/>
            <a:ext cx="4824536" cy="964908"/>
          </a:xfrm>
          <a:prstGeom prst="rect">
            <a:avLst/>
          </a:prstGeom>
          <a:ln w="12700">
            <a:miter lim="400000"/>
          </a:ln>
        </p:spPr>
      </p:pic>
      <p:sp>
        <p:nvSpPr>
          <p:cNvPr id="5" name="圆角矩形 4"/>
          <p:cNvSpPr/>
          <p:nvPr/>
        </p:nvSpPr>
        <p:spPr>
          <a:xfrm>
            <a:off x="3419872" y="2924944"/>
            <a:ext cx="2376264" cy="6480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10" name="Rectangle"/>
          <p:cNvSpPr/>
          <p:nvPr/>
        </p:nvSpPr>
        <p:spPr>
          <a:xfrm>
            <a:off x="3347864" y="5452248"/>
            <a:ext cx="3999422" cy="731521"/>
          </a:xfrm>
          <a:prstGeom prst="rect">
            <a:avLst/>
          </a:prstGeom>
          <a:solidFill>
            <a:schemeClr val="bg1"/>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extLst>
      <p:ext uri="{BB962C8B-B14F-4D97-AF65-F5344CB8AC3E}">
        <p14:creationId xmlns:p14="http://schemas.microsoft.com/office/powerpoint/2010/main" val="39364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p:tmAbs val="0"/>
                                  </p:iterate>
                                  <p:childTnLst>
                                    <p:set>
                                      <p:cBhvr>
                                        <p:cTn id="11" fill="hold">
                                          <p:stCondLst>
                                            <p:cond delay="0"/>
                                          </p:stCondLst>
                                        </p:cTn>
                                        <p:tgtEl>
                                          <p:spTgt spid="7"/>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grpId="0" nodeType="afterEffect">
                                  <p:stCondLst>
                                    <p:cond delay="0"/>
                                  </p:stCondLst>
                                  <p:iterate>
                                    <p:tmAbs val="0"/>
                                  </p:iterate>
                                  <p:childTnLst>
                                    <p:set>
                                      <p:cBhvr>
                                        <p:cTn id="14"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advAuto="0"/>
      <p:bldP spid="1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Recursion Tree for </a:t>
            </a:r>
            <a:r>
              <a:rPr lang="en-US" altLang="zh-CN" dirty="0"/>
              <a:t>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0</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2</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cs typeface="Arial" panose="020B0604020202020204" pitchFamily="34" charset="0"/>
                  </a:rPr>
                  <a:t>k=log</a:t>
                </a:r>
                <a:r>
                  <a:rPr lang="en-US" altLang="zh-CN" baseline="-25000" dirty="0" smtClean="0">
                    <a:latin typeface="Arial" panose="020B0604020202020204" pitchFamily="34" charset="0"/>
                    <a:cs typeface="Arial" panose="020B0604020202020204" pitchFamily="34" charset="0"/>
                  </a:rPr>
                  <a:t>2</a:t>
                </a:r>
                <a:r>
                  <a:rPr lang="en-US" altLang="zh-CN" dirty="0" smtClean="0">
                    <a:latin typeface="Arial" panose="020B0604020202020204" pitchFamily="34" charset="0"/>
                    <a:cs typeface="Arial" panose="020B0604020202020204" pitchFamily="34" charset="0"/>
                  </a:rPr>
                  <a:t>n</a:t>
                </a:r>
                <a:endParaRPr lang="en-US" altLang="zh-CN" dirty="0">
                  <a:latin typeface="Arial" panose="020B0604020202020204" pitchFamily="34" charset="0"/>
                  <a:cs typeface="Arial" panose="020B0604020202020204" pitchFamily="34" charset="0"/>
                </a:endParaRP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Level</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r>
                  <a:rPr lang="en-US" altLang="zh-CN" baseline="30000" dirty="0" smtClean="0">
                    <a:latin typeface="Arial" panose="020B0604020202020204" pitchFamily="34" charset="0"/>
                    <a:ea typeface="宋体" panose="02010600030101010101" pitchFamily="2" charset="-122"/>
                    <a:cs typeface="Arial" panose="020B0604020202020204" pitchFamily="34" charset="0"/>
                  </a:rPr>
                  <a:t>2</a:t>
                </a:r>
                <a:endParaRPr lang="en-US" altLang="zh-CN" baseline="30000" dirty="0">
                  <a:latin typeface="Arial" panose="020B0604020202020204" pitchFamily="34" charset="0"/>
                  <a:ea typeface="宋体"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smtClean="0">
                        <a:latin typeface="Arial" panose="020B0604020202020204" pitchFamily="34" charset="0"/>
                        <a:ea typeface="宋体" panose="02010600030101010101" pitchFamily="2" charset="-122"/>
                        <a:cs typeface="Arial" panose="020B0604020202020204" pitchFamily="34" charset="0"/>
                      </a:rPr>
                      <a:t>=4</a:t>
                    </a:r>
                    <a:r>
                      <a:rPr lang="en-US" altLang="zh-CN" baseline="30000" dirty="0" smtClean="0">
                        <a:latin typeface="Arial" panose="020B0604020202020204" pitchFamily="34" charset="0"/>
                        <a:ea typeface="宋体" panose="02010600030101010101" pitchFamily="2" charset="-122"/>
                        <a:cs typeface="Arial" panose="020B0604020202020204" pitchFamily="34" charset="0"/>
                      </a:rPr>
                      <a:t>log</a:t>
                    </a:r>
                    <a:r>
                      <a:rPr lang="en-US" altLang="zh-CN" baseline="-25000" dirty="0" smtClean="0">
                        <a:latin typeface="Arial" panose="020B0604020202020204" pitchFamily="34" charset="0"/>
                        <a:ea typeface="宋体" panose="02010600030101010101" pitchFamily="2" charset="-122"/>
                        <a:cs typeface="Arial" panose="020B0604020202020204" pitchFamily="34" charset="0"/>
                      </a:rPr>
                      <a:t>2</a:t>
                    </a:r>
                    <a:r>
                      <a:rPr lang="en-US" altLang="zh-CN" baseline="30000" dirty="0" smtClean="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Problem #</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a:t>
                </a: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Problem size</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4(n/2</a:t>
                </a:r>
                <a:r>
                  <a:rPr lang="en-US" altLang="zh-CN" dirty="0">
                    <a:latin typeface="Arial" panose="020B0604020202020204" pitchFamily="34" charset="0"/>
                    <a:ea typeface="宋体" panose="02010600030101010101" pitchFamily="2" charset="-122"/>
                    <a:cs typeface="Arial" panose="020B0604020202020204" pitchFamily="34" charset="0"/>
                  </a:rPr>
                  <a:t>)</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cs typeface="Arial" panose="020B0604020202020204" pitchFamily="34" charset="0"/>
                  </a:rPr>
                  <a:t>4</a:t>
                </a:r>
                <a:r>
                  <a:rPr lang="en-US" altLang="zh-CN" baseline="30000" dirty="0" smtClean="0">
                    <a:latin typeface="Arial" panose="020B0604020202020204" pitchFamily="34" charset="0"/>
                    <a:cs typeface="Arial" panose="020B0604020202020204" pitchFamily="34" charset="0"/>
                  </a:rPr>
                  <a:t>2</a:t>
                </a:r>
                <a:r>
                  <a:rPr lang="en-US" altLang="zh-CN" dirty="0" smtClean="0">
                    <a:latin typeface="Arial" panose="020B0604020202020204" pitchFamily="34" charset="0"/>
                    <a:ea typeface="宋体" panose="02010600030101010101" pitchFamily="2" charset="-122"/>
                    <a:cs typeface="Arial" panose="020B0604020202020204" pitchFamily="34" charset="0"/>
                  </a:rPr>
                  <a:t>(n/4</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smtClean="0">
                        <a:latin typeface="Arial" panose="020B0604020202020204" pitchFamily="34" charset="0"/>
                        <a:cs typeface="Arial" panose="020B0604020202020204" pitchFamily="34" charset="0"/>
                      </a:rPr>
                      <a:t>4</a:t>
                    </a:r>
                    <a:r>
                      <a:rPr lang="en-US" altLang="zh-CN" baseline="30000" dirty="0" smtClean="0">
                        <a:latin typeface="Arial" panose="020B0604020202020204" pitchFamily="34" charset="0"/>
                        <a:cs typeface="Arial" panose="020B0604020202020204" pitchFamily="34" charset="0"/>
                      </a:rPr>
                      <a:t>log</a:t>
                    </a:r>
                    <a:r>
                      <a:rPr lang="en-US" altLang="zh-CN" baseline="-25000" dirty="0" smtClean="0">
                        <a:latin typeface="Arial" panose="020B0604020202020204" pitchFamily="34" charset="0"/>
                        <a:cs typeface="Arial" panose="020B0604020202020204" pitchFamily="34" charset="0"/>
                      </a:rPr>
                      <a:t>2</a:t>
                    </a:r>
                    <a:r>
                      <a:rPr lang="en-US" altLang="zh-CN" baseline="30000"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ea typeface="宋体" panose="02010600030101010101" pitchFamily="2" charset="-122"/>
                        <a:cs typeface="Arial" panose="020B0604020202020204" pitchFamily="34" charset="0"/>
                      </a:rPr>
                      <a:t>(n </a:t>
                    </a:r>
                    <a:r>
                      <a:rPr lang="en-US" altLang="zh-CN" dirty="0">
                        <a:latin typeface="Arial" panose="020B0604020202020204" pitchFamily="34" charset="0"/>
                        <a:ea typeface="宋体" panose="02010600030101010101" pitchFamily="2" charset="-122"/>
                        <a:cs typeface="Arial" panose="020B0604020202020204" pitchFamily="34" charset="0"/>
                      </a:rPr>
                      <a:t>/ </a:t>
                    </a:r>
                    <a:r>
                      <a:rPr lang="en-US" altLang="zh-CN" dirty="0" smtClean="0">
                        <a:latin typeface="Arial" panose="020B0604020202020204" pitchFamily="34" charset="0"/>
                        <a:cs typeface="Arial" panose="020B0604020202020204" pitchFamily="34" charset="0"/>
                      </a:rPr>
                      <a:t>2</a:t>
                    </a:r>
                    <a:r>
                      <a:rPr lang="en-US" altLang="zh-CN" baseline="30000" dirty="0" smtClean="0">
                        <a:latin typeface="Arial" panose="020B0604020202020204" pitchFamily="34" charset="0"/>
                        <a:cs typeface="Arial" panose="020B0604020202020204" pitchFamily="34" charset="0"/>
                      </a:rPr>
                      <a:t>log</a:t>
                    </a:r>
                    <a:r>
                      <a:rPr lang="en-US" altLang="zh-CN" baseline="-25000" dirty="0" smtClean="0">
                        <a:latin typeface="Arial" panose="020B0604020202020204" pitchFamily="34" charset="0"/>
                        <a:cs typeface="Arial" panose="020B0604020202020204" pitchFamily="34" charset="0"/>
                      </a:rPr>
                      <a:t>2</a:t>
                    </a:r>
                    <a:r>
                      <a:rPr lang="en-US" altLang="zh-CN" baseline="30000"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ea typeface="宋体" panose="02010600030101010101" pitchFamily="2" charset="-122"/>
                        <a:cs typeface="Arial" panose="020B0604020202020204" pitchFamily="34" charset="0"/>
                      </a:rPr>
                      <a:t>)</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Work</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sp>
        <p:nvSpPr>
          <p:cNvPr id="63" name="矩形 62"/>
          <p:cNvSpPr/>
          <p:nvPr/>
        </p:nvSpPr>
        <p:spPr>
          <a:xfrm>
            <a:off x="1159068" y="188330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87824" y="37651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2771800" y="5925964"/>
                <a:ext cx="6054414" cy="474361"/>
              </a:xfrm>
              <a:prstGeom prst="rect">
                <a:avLst/>
              </a:prstGeom>
              <a:noFill/>
            </p:spPr>
            <p:txBody>
              <a:bodyPr wrap="none" rtlCol="0">
                <a:spAutoFit/>
              </a:bodyPr>
              <a:lstStyle/>
              <a:p>
                <a:r>
                  <a:rPr lang="en-US" altLang="zh-CN" sz="2400" dirty="0" smtClean="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b="0" i="0" baseline="30000" dirty="0" smtClean="0">
                            <a:latin typeface="Arial" panose="020B0604020202020204" pitchFamily="34" charset="0"/>
                            <a:cs typeface="Arial" panose="020B0604020202020204" pitchFamily="34" charset="0"/>
                          </a:rPr>
                          <m:t>−1</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b="0" i="0" baseline="30000" dirty="0" smtClean="0">
                                <a:latin typeface="Arial" panose="020B0604020202020204" pitchFamily="34" charset="0"/>
                                <a:cs typeface="Arial" panose="020B0604020202020204" pitchFamily="34" charset="0"/>
                              </a:rPr>
                              <m:t>−1</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b="0" i="0" dirty="0" smtClean="0">
                                <a:latin typeface="Arial" panose="020B0604020202020204" pitchFamily="34" charset="0"/>
                                <a:cs typeface="Arial" panose="020B0604020202020204" pitchFamily="34" charset="0"/>
                              </a:rPr>
                              <m:t>(3/</m:t>
                            </m:r>
                            <m:r>
                              <m:rPr>
                                <m:nor/>
                              </m:rPr>
                              <a:rPr lang="en-US" altLang="zh-CN" sz="2400" dirty="0">
                                <a:latin typeface="Arial" panose="020B0604020202020204" pitchFamily="34" charset="0"/>
                                <a:cs typeface="Arial" panose="020B0604020202020204" pitchFamily="34" charset="0"/>
                              </a:rPr>
                              <m:t>2</m:t>
                            </m:r>
                            <m:r>
                              <m:rPr>
                                <m:nor/>
                              </m:rPr>
                              <a:rPr lang="en-US" altLang="zh-CN" sz="2400" b="0" i="0" dirty="0" smtClean="0">
                                <a:latin typeface="Arial" panose="020B0604020202020204" pitchFamily="34" charset="0"/>
                                <a:cs typeface="Arial" panose="020B0604020202020204" pitchFamily="34" charset="0"/>
                              </a:rPr>
                              <m:t>)</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oMath>
                </a14:m>
                <a:endParaRPr lang="zh-CN" altLang="en-US" sz="2400" baseline="300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2771800" y="5925964"/>
                <a:ext cx="6054414" cy="474361"/>
              </a:xfrm>
              <a:prstGeom prst="rect">
                <a:avLst/>
              </a:prstGeom>
              <a:blipFill>
                <a:blip r:embed="rId6"/>
                <a:stretch>
                  <a:fillRect l="-1611" t="-6410" b="-29487"/>
                </a:stretch>
              </a:blipFill>
            </p:spPr>
            <p:txBody>
              <a:bodyPr/>
              <a:lstStyle/>
              <a:p>
                <a:r>
                  <a:rPr lang="zh-CN" altLang="en-US">
                    <a:noFill/>
                  </a:rPr>
                  <a:t> </a:t>
                </a:r>
              </a:p>
            </p:txBody>
          </p:sp>
        </mc:Fallback>
      </mc:AlternateContent>
      <p:sp>
        <p:nvSpPr>
          <p:cNvPr id="46" name="矩形 45"/>
          <p:cNvSpPr/>
          <p:nvPr/>
        </p:nvSpPr>
        <p:spPr>
          <a:xfrm>
            <a:off x="1159067"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221612"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91022"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353567"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59067" y="33534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245593" y="33482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347107" y="33378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431513" y="35811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5" name="Text Box 35"/>
          <p:cNvSpPr txBox="1">
            <a:spLocks noChangeArrowheads="1"/>
          </p:cNvSpPr>
          <p:nvPr/>
        </p:nvSpPr>
        <p:spPr bwMode="auto">
          <a:xfrm>
            <a:off x="252257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6" name="Text Box 35"/>
          <p:cNvSpPr txBox="1">
            <a:spLocks noChangeArrowheads="1"/>
          </p:cNvSpPr>
          <p:nvPr/>
        </p:nvSpPr>
        <p:spPr bwMode="auto">
          <a:xfrm>
            <a:off x="3625686" y="35720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7" name="Text Box 35"/>
          <p:cNvSpPr txBox="1">
            <a:spLocks noChangeArrowheads="1"/>
          </p:cNvSpPr>
          <p:nvPr/>
        </p:nvSpPr>
        <p:spPr bwMode="auto">
          <a:xfrm>
            <a:off x="469990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459916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t>Karatsuba </a:t>
            </a:r>
            <a:r>
              <a:rPr lang="en-US" altLang="zh-CN" dirty="0" smtClean="0"/>
              <a:t>trick</a:t>
            </a:r>
            <a:endParaRPr lang="en-US" altLang="en-US" dirty="0">
              <a:latin typeface="Arial" charset="0"/>
              <a:cs typeface="Arial" charset="0"/>
            </a:endParaRPr>
          </a:p>
        </p:txBody>
      </p:sp>
      <p:sp>
        <p:nvSpPr>
          <p:cNvPr id="8195" name="Rectangle 3"/>
          <p:cNvSpPr>
            <a:spLocks noGrp="1" noChangeArrowheads="1"/>
          </p:cNvSpPr>
          <p:nvPr>
            <p:ph type="body" idx="1"/>
          </p:nvPr>
        </p:nvSpPr>
        <p:spPr>
          <a:xfrm>
            <a:off x="457200" y="1417638"/>
            <a:ext cx="8229600" cy="4708525"/>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smtClean="0">
                <a:uFill>
                  <a:solidFill>
                    <a:srgbClr val="0048AA"/>
                  </a:solidFill>
                </a:uFill>
              </a:rPr>
              <a:t>:</a:t>
            </a:r>
          </a:p>
          <a:p>
            <a:endParaRPr lang="en-US" altLang="zh-CN" dirty="0">
              <a:uFill>
                <a:solidFill>
                  <a:srgbClr val="0048AA"/>
                </a:solidFill>
              </a:uFill>
            </a:endParaRP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p>
          <a:p>
            <a:pPr lvl="1"/>
            <a:r>
              <a:rPr lang="en-US" altLang="zh-CN" dirty="0"/>
              <a:t>To compute middle term</a:t>
            </a:r>
            <a:r>
              <a:rPr lang="en-US" altLang="zh-CN" dirty="0">
                <a:uFill>
                  <a:solidFill>
                    <a:srgbClr val="0048AA"/>
                  </a:solidFill>
                </a:uFill>
              </a:rPr>
              <a:t> </a:t>
            </a:r>
            <a:r>
              <a:rPr lang="en-US" altLang="zh-CN" i="1" dirty="0" err="1">
                <a:uFill>
                  <a:solidFill>
                    <a:srgbClr val="0048AA"/>
                  </a:solidFill>
                </a:uFill>
                <a:latin typeface="Times"/>
                <a:ea typeface="Times"/>
                <a:cs typeface="Times"/>
                <a:sym typeface="Times"/>
              </a:rPr>
              <a:t>bc</a:t>
            </a:r>
            <a:r>
              <a:rPr lang="en-US" altLang="zh-CN" i="1" dirty="0">
                <a:uFill>
                  <a:solidFill>
                    <a:srgbClr val="0048AA"/>
                  </a:solidFill>
                </a:uFill>
                <a:latin typeface="Times"/>
                <a:ea typeface="Times"/>
                <a:cs typeface="Times"/>
                <a:sym typeface="Times"/>
              </a:rPr>
              <a:t> + ad</a:t>
            </a:r>
            <a:r>
              <a:rPr lang="en-US" altLang="zh-CN" dirty="0">
                <a:uFill>
                  <a:solidFill>
                    <a:srgbClr val="0048AA"/>
                  </a:solidFill>
                </a:uFill>
              </a:rPr>
              <a:t>, use </a:t>
            </a:r>
            <a:r>
              <a:rPr lang="en-US" altLang="zh-CN" dirty="0" smtClean="0">
                <a:uFill>
                  <a:solidFill>
                    <a:srgbClr val="0048AA"/>
                  </a:solidFill>
                </a:uFill>
              </a:rPr>
              <a:t>identity:</a:t>
            </a:r>
          </a:p>
          <a:p>
            <a:pPr marL="0" lvl="1">
              <a:buFont typeface="Arial" panose="020B0604020202020204" pitchFamily="34" charset="0"/>
              <a:buChar char="•"/>
            </a:pPr>
            <a:endParaRPr lang="en-US" altLang="zh-CN" dirty="0" smtClean="0"/>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smtClean="0"/>
          </a:p>
          <a:p>
            <a:pPr marL="0" lvl="1">
              <a:buFont typeface="Arial" panose="020B0604020202020204" pitchFamily="34" charset="0"/>
              <a:buChar char="•"/>
            </a:pPr>
            <a:r>
              <a:rPr lang="en-US" altLang="zh-CN" sz="2000" dirty="0" smtClean="0"/>
              <a:t>Multiply only </a:t>
            </a:r>
            <a:r>
              <a:rPr lang="en-US" altLang="zh-CN" sz="2000" dirty="0" smtClean="0">
                <a:solidFill>
                  <a:srgbClr val="8D3124"/>
                </a:solidFill>
                <a:uFill>
                  <a:solidFill>
                    <a:srgbClr val="8D3124"/>
                  </a:solidFill>
                </a:uFill>
              </a:rPr>
              <a:t>three</a:t>
            </a:r>
            <a:r>
              <a:rPr lang="en-US" altLang="zh-CN" sz="2000" dirty="0" smtClean="0">
                <a:solidFill>
                  <a:srgbClr val="D81E00"/>
                </a:solidFill>
                <a:uFill>
                  <a:solidFill>
                    <a:srgbClr val="D81E00"/>
                  </a:solidFill>
                </a:uFill>
              </a:rPr>
              <a:t> </a:t>
            </a:r>
            <a:r>
              <a:rPr lang="en-US" altLang="zh-CN" sz="2000" dirty="0" smtClean="0">
                <a:latin typeface="Times"/>
                <a:ea typeface="Times"/>
                <a:cs typeface="Times"/>
                <a:sym typeface="Times"/>
              </a:rPr>
              <a:t>½</a:t>
            </a:r>
            <a:r>
              <a:rPr lang="en-US" altLang="zh-CN" sz="2000" i="1" dirty="0" smtClean="0">
                <a:latin typeface="Times"/>
                <a:ea typeface="Times"/>
                <a:cs typeface="Times"/>
                <a:sym typeface="Times"/>
              </a:rPr>
              <a:t>n</a:t>
            </a:r>
            <a:r>
              <a:rPr lang="en-US" altLang="zh-CN" sz="2000" dirty="0" smtClean="0"/>
              <a:t>-bit integers, recursively.</a:t>
            </a:r>
          </a:p>
          <a:p>
            <a:pPr lvl="1"/>
            <a:endParaRPr lang="en-US" altLang="en-US" dirty="0">
              <a:latin typeface="Arial" charset="0"/>
              <a:cs typeface="Arial" charset="0"/>
            </a:endParaRPr>
          </a:p>
        </p:txBody>
      </p:sp>
      <p:grpSp>
        <p:nvGrpSpPr>
          <p:cNvPr id="6" name="Group"/>
          <p:cNvGrpSpPr/>
          <p:nvPr/>
        </p:nvGrpSpPr>
        <p:grpSpPr>
          <a:xfrm>
            <a:off x="2510746" y="3068960"/>
            <a:ext cx="4122507" cy="555529"/>
            <a:chOff x="42623" y="50799"/>
            <a:chExt cx="5064756" cy="671616"/>
          </a:xfrm>
        </p:grpSpPr>
        <p:sp>
          <p:nvSpPr>
            <p:cNvPr id="7" name="Rectangle"/>
            <p:cNvSpPr/>
            <p:nvPr/>
          </p:nvSpPr>
          <p:spPr>
            <a:xfrm>
              <a:off x="42623" y="50799"/>
              <a:ext cx="5064756" cy="671616"/>
            </a:xfrm>
            <a:prstGeom prst="rect">
              <a:avLst/>
            </a:prstGeom>
            <a:solidFill>
              <a:srgbClr val="E6ECF7"/>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sz="2000"/>
            </a:p>
          </p:txBody>
        </p:sp>
        <p:sp>
          <p:nvSpPr>
            <p:cNvPr id="8" name="bc + ad  =  ac + bd  –  (a – b) (c – d)"/>
            <p:cNvSpPr txBox="1"/>
            <p:nvPr/>
          </p:nvSpPr>
          <p:spPr>
            <a:xfrm>
              <a:off x="272032" y="181647"/>
              <a:ext cx="3958844" cy="305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400">
                  <a:solidFill>
                    <a:srgbClr val="000000"/>
                  </a:solidFill>
                  <a:latin typeface="Times"/>
                  <a:ea typeface="Times"/>
                  <a:cs typeface="Times"/>
                  <a:sym typeface="Times"/>
                </a:defRPr>
              </a:pPr>
              <a:r>
                <a:rPr sz="2000" i="1" dirty="0" err="1"/>
                <a:t>bc</a:t>
              </a:r>
              <a:r>
                <a:rPr sz="2000" dirty="0"/>
                <a:t> + </a:t>
              </a:r>
              <a:r>
                <a:rPr sz="2000" i="1" dirty="0"/>
                <a:t>ad  </a:t>
              </a:r>
              <a:r>
                <a:rPr sz="2000" dirty="0"/>
                <a:t>=</a:t>
              </a:r>
              <a:r>
                <a:rPr sz="2000" i="1" dirty="0"/>
                <a:t>  ac</a:t>
              </a:r>
              <a:r>
                <a:rPr sz="2000" dirty="0"/>
                <a:t> + </a:t>
              </a:r>
              <a:r>
                <a:rPr sz="2000" i="1" dirty="0" err="1"/>
                <a:t>bd</a:t>
              </a:r>
              <a:r>
                <a:rPr sz="2000" dirty="0"/>
                <a:t>  –  (</a:t>
              </a:r>
              <a:r>
                <a:rPr sz="2000" i="1" dirty="0"/>
                <a:t>a – b</a:t>
              </a:r>
              <a:r>
                <a:rPr sz="2000" dirty="0"/>
                <a:t>) (</a:t>
              </a:r>
              <a:r>
                <a:rPr sz="2000" i="1" dirty="0"/>
                <a:t>c – d</a:t>
              </a:r>
              <a:r>
                <a:rPr sz="2000" dirty="0"/>
                <a:t>)</a:t>
              </a:r>
            </a:p>
          </p:txBody>
        </p:sp>
      </p:grpSp>
      <p:grpSp>
        <p:nvGrpSpPr>
          <p:cNvPr id="9" name="组合 8"/>
          <p:cNvGrpSpPr/>
          <p:nvPr/>
        </p:nvGrpSpPr>
        <p:grpSpPr>
          <a:xfrm>
            <a:off x="5508104" y="5101753"/>
            <a:ext cx="3153222" cy="348358"/>
            <a:chOff x="5508104" y="5101753"/>
            <a:chExt cx="3153222" cy="348358"/>
          </a:xfrm>
        </p:grpSpPr>
        <p:sp>
          <p:nvSpPr>
            <p:cNvPr id="10" name="圆角矩形 9"/>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x y  =  (2m a + b) (2m c + d)  =  22m ac  + 2m (bc + ad)  +  bd"/>
          <p:cNvSpPr txBox="1"/>
          <p:nvPr/>
        </p:nvSpPr>
        <p:spPr>
          <a:xfrm>
            <a:off x="1187624" y="5082894"/>
            <a:ext cx="7397502"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sp>
        <p:nvSpPr>
          <p:cNvPr id="15" name="1"/>
          <p:cNvSpPr/>
          <p:nvPr/>
        </p:nvSpPr>
        <p:spPr>
          <a:xfrm>
            <a:off x="5506903" y="553047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16" name="2"/>
          <p:cNvSpPr/>
          <p:nvPr/>
        </p:nvSpPr>
        <p:spPr>
          <a:xfrm>
            <a:off x="67365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2</a:t>
            </a:r>
          </a:p>
        </p:txBody>
      </p:sp>
      <p:sp>
        <p:nvSpPr>
          <p:cNvPr id="17" name="3"/>
          <p:cNvSpPr/>
          <p:nvPr/>
        </p:nvSpPr>
        <p:spPr>
          <a:xfrm>
            <a:off x="73715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18" name="4"/>
          <p:cNvSpPr/>
          <p:nvPr/>
        </p:nvSpPr>
        <p:spPr>
          <a:xfrm>
            <a:off x="83113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spTree>
    <p:extLst>
      <p:ext uri="{BB962C8B-B14F-4D97-AF65-F5344CB8AC3E}">
        <p14:creationId xmlns:p14="http://schemas.microsoft.com/office/powerpoint/2010/main" val="337015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14" grpId="0" animBg="1" advAuto="0"/>
      <p:bldP spid="15" grpId="0" animBg="1" advAuto="0"/>
      <p:bldP spid="16" grpId="0" animBg="1" advAuto="0"/>
      <p:bldP spid="17" grpId="0" animBg="1" advAuto="0"/>
      <p:bldP spid="18"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4950330" y="5855157"/>
            <a:ext cx="1630027" cy="380092"/>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77412" y="5855157"/>
            <a:ext cx="3208793" cy="386131"/>
            <a:chOff x="4283968" y="6041041"/>
            <a:chExt cx="3208793" cy="386131"/>
          </a:xfrm>
        </p:grpSpPr>
        <p:sp>
          <p:nvSpPr>
            <p:cNvPr id="57" name="圆角矩形 56"/>
            <p:cNvSpPr/>
            <p:nvPr/>
          </p:nvSpPr>
          <p:spPr>
            <a:xfrm>
              <a:off x="7119246" y="6046892"/>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4283968" y="6041041"/>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378343" y="5864948"/>
            <a:ext cx="1524512" cy="385519"/>
            <a:chOff x="2484899" y="6050832"/>
            <a:chExt cx="1524512" cy="385519"/>
          </a:xfrm>
        </p:grpSpPr>
        <p:sp>
          <p:nvSpPr>
            <p:cNvPr id="55" name="圆角矩形 54"/>
            <p:cNvSpPr/>
            <p:nvPr/>
          </p:nvSpPr>
          <p:spPr>
            <a:xfrm>
              <a:off x="3635896" y="6050832"/>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2484899" y="6056071"/>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401548" y="4915869"/>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a:xfrm>
            <a:off x="435914" y="1600199"/>
            <a:ext cx="8229600" cy="4525963"/>
          </a:xfrm>
        </p:spPr>
        <p:txBody>
          <a:bodyPr/>
          <a:lstStyle/>
          <a:p>
            <a:r>
              <a:rPr lang="en-US" altLang="zh-CN" dirty="0" smtClean="0"/>
              <a:t>To </a:t>
            </a:r>
            <a:r>
              <a:rPr lang="en-US" altLang="zh-CN" dirty="0"/>
              <a:t>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smtClean="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smtClean="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smtClean="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043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055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1793" y="3294895"/>
            <a:ext cx="606256" cy="461665"/>
          </a:xfrm>
          <a:prstGeom prst="rect">
            <a:avLst/>
          </a:prstGeom>
          <a:noFill/>
        </p:spPr>
        <p:txBody>
          <a:bodyPr wrap="none" rtlCol="0">
            <a:spAutoFit/>
          </a:bodyPr>
          <a:lstStyle/>
          <a:p>
            <a:r>
              <a:rPr lang="en-US" altLang="zh-CN" sz="2400" i="1" dirty="0" smtClean="0">
                <a:latin typeface="Times"/>
                <a:ea typeface="Times"/>
                <a:cs typeface="Times"/>
                <a:sym typeface="Times"/>
              </a:rPr>
              <a:t>y =</a:t>
            </a:r>
            <a:endParaRPr lang="zh-CN" altLang="en-US" sz="2400" dirty="0"/>
          </a:p>
        </p:txBody>
      </p:sp>
      <p:sp>
        <p:nvSpPr>
          <p:cNvPr id="14" name="文本框 13"/>
          <p:cNvSpPr txBox="1"/>
          <p:nvPr/>
        </p:nvSpPr>
        <p:spPr>
          <a:xfrm>
            <a:off x="5806568" y="3724505"/>
            <a:ext cx="320922" cy="461665"/>
          </a:xfrm>
          <a:prstGeom prst="rect">
            <a:avLst/>
          </a:prstGeom>
          <a:noFill/>
        </p:spPr>
        <p:txBody>
          <a:bodyPr wrap="none" rtlCol="0">
            <a:spAutoFit/>
          </a:bodyPr>
          <a:lstStyle/>
          <a:p>
            <a:r>
              <a:rPr lang="en-US" altLang="zh-CN" sz="2400" i="1" dirty="0" smtClean="0">
                <a:latin typeface="Times"/>
                <a:ea typeface="Times"/>
                <a:cs typeface="Times"/>
                <a:sym typeface="Times"/>
              </a:rPr>
              <a:t>c</a:t>
            </a:r>
            <a:endParaRPr lang="zh-CN" altLang="en-US" sz="2400" dirty="0"/>
          </a:p>
        </p:txBody>
      </p:sp>
      <p:sp>
        <p:nvSpPr>
          <p:cNvPr id="15" name="文本框 14"/>
          <p:cNvSpPr txBox="1"/>
          <p:nvPr/>
        </p:nvSpPr>
        <p:spPr>
          <a:xfrm>
            <a:off x="6861339" y="3741819"/>
            <a:ext cx="338554" cy="461665"/>
          </a:xfrm>
          <a:prstGeom prst="rect">
            <a:avLst/>
          </a:prstGeom>
          <a:noFill/>
        </p:spPr>
        <p:txBody>
          <a:bodyPr wrap="none" rtlCol="0">
            <a:spAutoFit/>
          </a:bodyPr>
          <a:lstStyle/>
          <a:p>
            <a:r>
              <a:rPr lang="en-US" altLang="zh-CN" sz="2400" i="1" dirty="0" smtClean="0">
                <a:latin typeface="Times"/>
                <a:ea typeface="Times"/>
                <a:cs typeface="Times"/>
                <a:sym typeface="Times"/>
              </a:rPr>
              <a:t>d</a:t>
            </a:r>
            <a:endParaRPr lang="zh-CN" altLang="en-US" sz="2400" dirty="0"/>
          </a:p>
        </p:txBody>
      </p:sp>
      <p:sp>
        <p:nvSpPr>
          <p:cNvPr id="16" name="矩形 15"/>
          <p:cNvSpPr/>
          <p:nvPr/>
        </p:nvSpPr>
        <p:spPr>
          <a:xfrm>
            <a:off x="5392818" y="340488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0436" y="328856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25294" y="298253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smtClean="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smtClean="0">
                <a:latin typeface="Times"/>
                <a:ea typeface="Times"/>
                <a:cs typeface="Times"/>
                <a:sym typeface="Times"/>
              </a:rPr>
              <a:t>m=n/2</a:t>
            </a:r>
            <a:endParaRPr lang="zh-CN" altLang="en-US" dirty="0"/>
          </a:p>
        </p:txBody>
      </p:sp>
      <p:cxnSp>
        <p:nvCxnSpPr>
          <p:cNvPr id="30" name="直接箭头连接符 29"/>
          <p:cNvCxnSpPr/>
          <p:nvPr/>
        </p:nvCxnSpPr>
        <p:spPr>
          <a:xfrm>
            <a:off x="5411428"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smtClean="0">
                <a:latin typeface="Times"/>
                <a:ea typeface="Times"/>
                <a:cs typeface="Times"/>
                <a:sym typeface="Times"/>
              </a:rPr>
              <a:t>m=n/2</a:t>
            </a:r>
            <a:endParaRPr lang="zh-CN" altLang="en-US" dirty="0"/>
          </a:p>
        </p:txBody>
      </p:sp>
      <p:cxnSp>
        <p:nvCxnSpPr>
          <p:cNvPr id="32" name="直接箭头连接符 31"/>
          <p:cNvCxnSpPr/>
          <p:nvPr/>
        </p:nvCxnSpPr>
        <p:spPr>
          <a:xfrm>
            <a:off x="6491161"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smtClean="0">
                <a:latin typeface="Times"/>
                <a:ea typeface="Times"/>
                <a:cs typeface="Times"/>
                <a:sym typeface="Times"/>
              </a:rPr>
              <a:t>m=n/2</a:t>
            </a:r>
            <a:endParaRPr lang="zh-CN" altLang="en-US" dirty="0"/>
          </a:p>
        </p:txBody>
      </p:sp>
      <p:sp>
        <p:nvSpPr>
          <p:cNvPr id="22" name="文本框 21"/>
          <p:cNvSpPr txBox="1"/>
          <p:nvPr/>
        </p:nvSpPr>
        <p:spPr>
          <a:xfrm>
            <a:off x="975187" y="4363407"/>
            <a:ext cx="774571" cy="369332"/>
          </a:xfrm>
          <a:prstGeom prst="rect">
            <a:avLst/>
          </a:prstGeom>
          <a:noFill/>
        </p:spPr>
        <p:txBody>
          <a:bodyPr wrap="none" rtlCol="0">
            <a:spAutoFit/>
          </a:bodyPr>
          <a:lstStyle/>
          <a:p>
            <a:r>
              <a:rPr lang="en-US" altLang="zh-CN" dirty="0" smtClean="0"/>
              <a:t>Then </a:t>
            </a:r>
            <a:endParaRPr lang="zh-CN" altLang="en-US" dirty="0"/>
          </a:p>
        </p:txBody>
      </p:sp>
      <p:sp>
        <p:nvSpPr>
          <p:cNvPr id="35" name="x y  =  (2m a + b) (2m c + d)  =  22m ac  + 2m (bc + ad)  +  bd"/>
          <p:cNvSpPr txBox="1"/>
          <p:nvPr/>
        </p:nvSpPr>
        <p:spPr>
          <a:xfrm>
            <a:off x="1081068" y="4897010"/>
            <a:ext cx="7397502"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sp>
        <p:nvSpPr>
          <p:cNvPr id="51" name="1"/>
          <p:cNvSpPr/>
          <p:nvPr/>
        </p:nvSpPr>
        <p:spPr>
          <a:xfrm>
            <a:off x="5400347" y="5344595"/>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629989" y="5339233"/>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53" name="3"/>
          <p:cNvSpPr/>
          <p:nvPr/>
        </p:nvSpPr>
        <p:spPr>
          <a:xfrm>
            <a:off x="7264989" y="5339233"/>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204789" y="5339233"/>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grpSp>
        <p:nvGrpSpPr>
          <p:cNvPr id="6" name="组合 5"/>
          <p:cNvGrpSpPr/>
          <p:nvPr/>
        </p:nvGrpSpPr>
        <p:grpSpPr>
          <a:xfrm>
            <a:off x="2399239" y="6296925"/>
            <a:ext cx="1465871" cy="296358"/>
            <a:chOff x="2505795" y="6482809"/>
            <a:chExt cx="1465871" cy="296358"/>
          </a:xfrm>
        </p:grpSpPr>
        <p:sp>
          <p:nvSpPr>
            <p:cNvPr id="59" name="1"/>
            <p:cNvSpPr/>
            <p:nvPr/>
          </p:nvSpPr>
          <p:spPr>
            <a:xfrm>
              <a:off x="2505795" y="648568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60" name="1"/>
            <p:cNvSpPr/>
            <p:nvPr/>
          </p:nvSpPr>
          <p:spPr>
            <a:xfrm>
              <a:off x="3673639" y="648280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grpSp>
      <p:grpSp>
        <p:nvGrpSpPr>
          <p:cNvPr id="10" name="组合 9"/>
          <p:cNvGrpSpPr/>
          <p:nvPr/>
        </p:nvGrpSpPr>
        <p:grpSpPr>
          <a:xfrm>
            <a:off x="4215155" y="6298197"/>
            <a:ext cx="3138153" cy="295086"/>
            <a:chOff x="4321711" y="6484081"/>
            <a:chExt cx="3138153" cy="295086"/>
          </a:xfrm>
        </p:grpSpPr>
        <p:sp>
          <p:nvSpPr>
            <p:cNvPr id="61" name="2"/>
            <p:cNvSpPr/>
            <p:nvPr/>
          </p:nvSpPr>
          <p:spPr>
            <a:xfrm>
              <a:off x="4321711" y="6484081"/>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62" name="2"/>
            <p:cNvSpPr/>
            <p:nvPr/>
          </p:nvSpPr>
          <p:spPr>
            <a:xfrm>
              <a:off x="7161837" y="6485690"/>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grpSp>
      <p:sp>
        <p:nvSpPr>
          <p:cNvPr id="50" name="=  22m ac + 2m (ac + bd  –  (a – b)(c – d)) + bd"/>
          <p:cNvSpPr txBox="1"/>
          <p:nvPr/>
        </p:nvSpPr>
        <p:spPr>
          <a:xfrm>
            <a:off x="1547664" y="5844067"/>
            <a:ext cx="5792987"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dirty="0"/>
              <a:t> =  2</a:t>
            </a:r>
            <a:r>
              <a:rPr baseline="44499" dirty="0"/>
              <a:t>2</a:t>
            </a:r>
            <a:r>
              <a:rPr i="1" baseline="44499" dirty="0"/>
              <a:t>m</a:t>
            </a:r>
            <a:r>
              <a:rPr dirty="0"/>
              <a:t> </a:t>
            </a:r>
            <a:r>
              <a:rPr i="1" dirty="0"/>
              <a:t>ac + </a:t>
            </a:r>
            <a:r>
              <a:rPr dirty="0"/>
              <a:t>2</a:t>
            </a:r>
            <a:r>
              <a:rPr i="1" baseline="44499" dirty="0"/>
              <a:t>m</a:t>
            </a:r>
            <a:r>
              <a:rPr dirty="0"/>
              <a:t> (</a:t>
            </a:r>
            <a:r>
              <a:rPr i="1" dirty="0"/>
              <a:t>ac + </a:t>
            </a:r>
            <a:r>
              <a:rPr i="1" dirty="0" err="1"/>
              <a:t>bd</a:t>
            </a:r>
            <a:r>
              <a:rPr i="1" dirty="0"/>
              <a:t>  –  </a:t>
            </a:r>
            <a:r>
              <a:rPr dirty="0"/>
              <a:t>(</a:t>
            </a:r>
            <a:r>
              <a:rPr i="1" dirty="0"/>
              <a:t>a – b</a:t>
            </a:r>
            <a:r>
              <a:rPr dirty="0"/>
              <a:t>)(</a:t>
            </a:r>
            <a:r>
              <a:rPr i="1" dirty="0"/>
              <a:t>c – d</a:t>
            </a:r>
            <a:r>
              <a:rPr dirty="0"/>
              <a:t>))</a:t>
            </a:r>
            <a:r>
              <a:rPr i="1" dirty="0"/>
              <a:t> + </a:t>
            </a:r>
            <a:r>
              <a:rPr i="1" dirty="0" err="1"/>
              <a:t>bd</a:t>
            </a:r>
            <a:endParaRPr i="1" dirty="0"/>
          </a:p>
        </p:txBody>
      </p:sp>
      <p:sp>
        <p:nvSpPr>
          <p:cNvPr id="64" name="2"/>
          <p:cNvSpPr/>
          <p:nvPr/>
        </p:nvSpPr>
        <p:spPr>
          <a:xfrm>
            <a:off x="5657554" y="6296925"/>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lang="en-US" dirty="0" smtClean="0"/>
              <a:t>3</a:t>
            </a:r>
            <a:endParaRPr dirty="0"/>
          </a:p>
        </p:txBody>
      </p:sp>
    </p:spTree>
    <p:extLst>
      <p:ext uri="{BB962C8B-B14F-4D97-AF65-F5344CB8AC3E}">
        <p14:creationId xmlns:p14="http://schemas.microsoft.com/office/powerpoint/2010/main" val="21927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advAuto="0"/>
      <p:bldP spid="50" grpId="0" animBg="1" advAuto="0"/>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60693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defRPr sz="2400" i="1">
                <a:solidFill>
                  <a:srgbClr val="000000"/>
                </a:solidFill>
                <a:latin typeface="Times"/>
                <a:ea typeface="Times"/>
                <a:cs typeface="Times"/>
                <a:sym typeface="Times"/>
              </a:defRPr>
            </a:pPr>
            <a:r>
              <a:rPr lang="en-US" altLang="zh-CN" sz="2000" cap="small" dirty="0">
                <a:solidFill>
                  <a:srgbClr val="003F83"/>
                </a:solidFill>
              </a:rPr>
              <a:t>Karatsuba-Multiply</a:t>
            </a:r>
            <a:r>
              <a:rPr lang="en-US" altLang="zh-CN" sz="2000" dirty="0"/>
              <a:t>(x, y, n)</a:t>
            </a:r>
            <a:r>
              <a:rPr dirty="0"/>
              <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smtClean="0"/>
              <a:t>x</a:t>
            </a:r>
            <a:r>
              <a:rPr sz="2000" dirty="0" smtClean="0"/>
              <a:t> </a:t>
            </a:r>
            <a:r>
              <a:rPr sz="2000" i="1" dirty="0" smtClean="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nSpc>
                <a:spcPts val="2800"/>
              </a:lnSpc>
              <a:spcBef>
                <a:spcPts val="1200"/>
              </a:spcBef>
              <a:defRPr sz="2400">
                <a:solidFill>
                  <a:srgbClr val="000000"/>
                </a:solidFill>
                <a:latin typeface="Times"/>
                <a:ea typeface="Times"/>
                <a:cs typeface="Times"/>
                <a:sym typeface="Times"/>
              </a:defRPr>
            </a:pPr>
            <a:r>
              <a:rPr lang="en-US" altLang="zh-CN" sz="2000" i="1" dirty="0"/>
              <a:t>e</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a</a:t>
            </a:r>
            <a:r>
              <a:rPr lang="en-US" altLang="zh-CN" sz="2000" dirty="0"/>
              <a:t>, </a:t>
            </a:r>
            <a:r>
              <a:rPr lang="en-US" altLang="zh-CN" sz="2000" i="1" dirty="0"/>
              <a:t>c</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spc="384" dirty="0"/>
              <a:t>f</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b</a:t>
            </a:r>
            <a:r>
              <a:rPr lang="en-US" altLang="zh-CN" sz="2000" dirty="0"/>
              <a:t>, </a:t>
            </a:r>
            <a:r>
              <a:rPr lang="en-US" altLang="zh-CN" sz="2000" i="1" dirty="0"/>
              <a:t>d</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dirty="0"/>
              <a:t>g</a:t>
            </a:r>
            <a:r>
              <a:rPr lang="en-US" altLang="zh-CN" sz="2000" dirty="0"/>
              <a:t> ←	</a:t>
            </a:r>
            <a:r>
              <a:rPr lang="en-US" altLang="zh-CN" sz="2000" cap="small" dirty="0">
                <a:solidFill>
                  <a:srgbClr val="003F83"/>
                </a:solidFill>
              </a:rPr>
              <a:t>Karatsuba-Multiply</a:t>
            </a:r>
            <a:r>
              <a:rPr lang="en-US" altLang="zh-CN" sz="2000" dirty="0"/>
              <a:t>(</a:t>
            </a:r>
            <a:r>
              <a:rPr lang="en-US" altLang="zh-CN" dirty="0"/>
              <a:t>⎢</a:t>
            </a:r>
            <a:r>
              <a:rPr lang="en-US" altLang="zh-CN" sz="2000" i="1" dirty="0"/>
              <a:t>a</a:t>
            </a:r>
            <a:r>
              <a:rPr lang="en-US" altLang="zh-CN" sz="2000" dirty="0"/>
              <a:t> – </a:t>
            </a:r>
            <a:r>
              <a:rPr lang="en-US" altLang="zh-CN" sz="2000" i="1" spc="240" dirty="0"/>
              <a:t>b</a:t>
            </a:r>
            <a:r>
              <a:rPr lang="en-US" altLang="zh-CN" dirty="0"/>
              <a:t>⎢</a:t>
            </a:r>
            <a:r>
              <a:rPr lang="en-US" altLang="zh-CN" sz="2000" dirty="0"/>
              <a:t>, </a:t>
            </a:r>
            <a:r>
              <a:rPr lang="en-US" altLang="zh-CN" dirty="0"/>
              <a:t>⎢</a:t>
            </a:r>
            <a:r>
              <a:rPr lang="en-US" altLang="zh-CN" sz="2000" i="1" dirty="0"/>
              <a:t>c</a:t>
            </a:r>
            <a:r>
              <a:rPr lang="en-US" altLang="zh-CN" sz="2000" dirty="0"/>
              <a:t> – </a:t>
            </a:r>
            <a:r>
              <a:rPr lang="en-US" altLang="zh-CN" sz="2000" i="1" spc="240" dirty="0"/>
              <a:t>d</a:t>
            </a:r>
            <a:r>
              <a:rPr lang="en-US" altLang="zh-CN" dirty="0"/>
              <a:t>⎢</a:t>
            </a:r>
            <a:r>
              <a:rPr lang="en-US" altLang="zh-CN" sz="2000" dirty="0"/>
              <a:t>, </a:t>
            </a:r>
            <a:r>
              <a:rPr lang="en-US" altLang="zh-CN" sz="2000" i="1" dirty="0"/>
              <a:t>m</a:t>
            </a:r>
            <a:r>
              <a:rPr lang="en-US" altLang="zh-CN" sz="2000" dirty="0"/>
              <a:t>).</a:t>
            </a:r>
          </a:p>
          <a:p>
            <a:pPr lvl="1">
              <a:lnSpc>
                <a:spcPts val="2800"/>
              </a:lnSpc>
              <a:spcBef>
                <a:spcPts val="1200"/>
              </a:spcBef>
              <a:defRPr sz="2400">
                <a:solidFill>
                  <a:srgbClr val="000000"/>
                </a:solidFill>
                <a:latin typeface="Times"/>
                <a:ea typeface="Times"/>
                <a:cs typeface="Times"/>
                <a:sym typeface="Times"/>
              </a:defRPr>
            </a:pPr>
            <a:r>
              <a:rPr lang="en-US" altLang="zh-CN" sz="2000" dirty="0"/>
              <a:t>Flip sign of </a:t>
            </a:r>
            <a:r>
              <a:rPr lang="en-US" altLang="zh-CN" sz="2000" i="1" dirty="0"/>
              <a:t>g</a:t>
            </a:r>
            <a:r>
              <a:rPr lang="en-US" altLang="zh-CN" sz="2000" dirty="0"/>
              <a:t> if needed.</a:t>
            </a:r>
            <a:endParaRPr lang="en-US" altLang="zh-CN" sz="2000" b="1" i="1" dirty="0"/>
          </a:p>
          <a:p>
            <a:pPr lvl="1">
              <a:lnSpc>
                <a:spcPts val="2800"/>
              </a:lnSpc>
              <a:spcBef>
                <a:spcPts val="1200"/>
              </a:spcBef>
              <a:defRPr sz="2400" i="1">
                <a:solidFill>
                  <a:srgbClr val="000000"/>
                </a:solidFill>
                <a:latin typeface="Times"/>
                <a:ea typeface="Times"/>
                <a:cs typeface="Times"/>
                <a:sym typeface="Times"/>
              </a:defRPr>
            </a:pPr>
            <a:r>
              <a:rPr lang="en-US" altLang="zh-CN" sz="2000" cap="small" dirty="0">
                <a:solidFill>
                  <a:srgbClr val="003F83"/>
                </a:solidFill>
              </a:rPr>
              <a:t>Return </a:t>
            </a:r>
            <a:r>
              <a:rPr lang="en-US" altLang="zh-CN" sz="2000" dirty="0"/>
              <a:t> 2</a:t>
            </a:r>
            <a:r>
              <a:rPr lang="en-US" altLang="zh-CN" sz="2000" baseline="44499" dirty="0"/>
              <a:t>2m</a:t>
            </a:r>
            <a:r>
              <a:rPr lang="en-US" altLang="zh-CN" sz="2000" dirty="0"/>
              <a:t> e + 2</a:t>
            </a:r>
            <a:r>
              <a:rPr lang="en-US" altLang="zh-CN" sz="2000" baseline="44499" dirty="0"/>
              <a:t>m</a:t>
            </a:r>
            <a:r>
              <a:rPr lang="en-US" altLang="zh-CN" sz="2000" dirty="0"/>
              <a:t> (e + f – g) + f.</a:t>
            </a:r>
          </a:p>
          <a:p>
            <a:pPr algn="l">
              <a:lnSpc>
                <a:spcPts val="2800"/>
              </a:lnSpc>
              <a:defRPr sz="2400">
                <a:solidFill>
                  <a:srgbClr val="000000"/>
                </a:solidFill>
                <a:latin typeface="Times"/>
                <a:ea typeface="Times"/>
                <a:cs typeface="Times"/>
                <a:sym typeface="Times"/>
              </a:defRPr>
            </a:pPr>
            <a:r>
              <a:rPr sz="100" dirty="0" smtClean="0"/>
              <a:t>_____________________________________________________________________________________________________________________________________________________________________________________________________________________________________________________________________</a:t>
            </a:r>
            <a:endParaRPr sz="100" dirty="0"/>
          </a:p>
        </p:txBody>
      </p:sp>
      <p:grpSp>
        <p:nvGrpSpPr>
          <p:cNvPr id="6" name="Group"/>
          <p:cNvGrpSpPr/>
          <p:nvPr/>
        </p:nvGrpSpPr>
        <p:grpSpPr>
          <a:xfrm>
            <a:off x="5278925" y="2272870"/>
            <a:ext cx="1858970" cy="1397568"/>
            <a:chOff x="-1" y="-1"/>
            <a:chExt cx="1858969" cy="1397566"/>
          </a:xfrm>
        </p:grpSpPr>
        <p:grpSp>
          <p:nvGrpSpPr>
            <p:cNvPr id="7" name="Group"/>
            <p:cNvGrpSpPr/>
            <p:nvPr/>
          </p:nvGrpSpPr>
          <p:grpSpPr>
            <a:xfrm>
              <a:off x="157170" y="546253"/>
              <a:ext cx="1701798" cy="304801"/>
              <a:chOff x="6979" y="101189"/>
              <a:chExt cx="1701796" cy="304800"/>
            </a:xfrm>
          </p:grpSpPr>
          <p:sp>
            <p:nvSpPr>
              <p:cNvPr id="9" name="Θ(n)"/>
              <p:cNvSpPr txBox="1"/>
              <p:nvPr/>
            </p:nvSpPr>
            <p:spPr>
              <a:xfrm>
                <a:off x="1188322" y="101189"/>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0" name="Line"/>
              <p:cNvSpPr/>
              <p:nvPr/>
            </p:nvSpPr>
            <p:spPr>
              <a:xfrm>
                <a:off x="6979" y="253589"/>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7020271" y="3789040"/>
            <a:ext cx="1960868" cy="1700215"/>
            <a:chOff x="-1" y="0"/>
            <a:chExt cx="1960867" cy="1700213"/>
          </a:xfrm>
        </p:grpSpPr>
        <p:grpSp>
          <p:nvGrpSpPr>
            <p:cNvPr id="12" name="Group"/>
            <p:cNvGrpSpPr/>
            <p:nvPr/>
          </p:nvGrpSpPr>
          <p:grpSpPr>
            <a:xfrm>
              <a:off x="73991" y="633485"/>
              <a:ext cx="1886875" cy="317204"/>
              <a:chOff x="0" y="-25045"/>
              <a:chExt cx="1886873" cy="317203"/>
            </a:xfrm>
          </p:grpSpPr>
          <p:sp>
            <p:nvSpPr>
              <p:cNvPr id="14" name="4 T(⎡n / 2⎤)"/>
              <p:cNvSpPr txBox="1"/>
              <p:nvPr/>
            </p:nvSpPr>
            <p:spPr>
              <a:xfrm>
                <a:off x="726708" y="-25045"/>
                <a:ext cx="1160165" cy="3172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lang="en-US" dirty="0" smtClean="0"/>
                  <a:t>3</a:t>
                </a:r>
                <a:r>
                  <a:rPr dirty="0" smtClean="0"/>
                  <a:t> </a:t>
                </a:r>
                <a:r>
                  <a:rPr i="1" dirty="0"/>
                  <a:t>T</a:t>
                </a:r>
                <a:r>
                  <a:rPr dirty="0" smtClean="0"/>
                  <a:t>(⎡</a:t>
                </a:r>
                <a:r>
                  <a:rPr i="1" dirty="0" smtClean="0"/>
                  <a:t>n</a:t>
                </a:r>
                <a:r>
                  <a:rPr dirty="0" smtClean="0"/>
                  <a:t> </a:t>
                </a:r>
                <a:r>
                  <a:rPr dirty="0"/>
                  <a:t>/ 2⎤)</a:t>
                </a:r>
              </a:p>
            </p:txBody>
          </p:sp>
          <p:sp>
            <p:nvSpPr>
              <p:cNvPr id="15" name="Line"/>
              <p:cNvSpPr/>
              <p:nvPr/>
            </p:nvSpPr>
            <p:spPr>
              <a:xfrm flipV="1">
                <a:off x="0" y="133557"/>
                <a:ext cx="574080" cy="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657669" y="5949280"/>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1512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4">
                                            <p:txEl>
                                              <p:pRg st="9" end="9"/>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4">
                                            <p:txEl>
                                              <p:pRg st="11" end="11"/>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iterate>
                                    <p:tmAbs val="0"/>
                                  </p:iterate>
                                  <p:childTnLst>
                                    <p:set>
                                      <p:cBhvr>
                                        <p:cTn id="49" fill="hold"/>
                                        <p:tgtEl>
                                          <p:spTgt spid="4">
                                            <p:txEl>
                                              <p:pRg st="12" end="12"/>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iterate>
                                    <p:tmAbs val="0"/>
                                  </p:iterate>
                                  <p:childTnLst>
                                    <p:set>
                                      <p:cBhvr>
                                        <p:cTn id="52" fill="hold"/>
                                        <p:tgtEl>
                                          <p:spTgt spid="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iterate>
                                    <p:tmAbs val="0"/>
                                  </p:iterate>
                                  <p:childTnLst>
                                    <p:set>
                                      <p:cBhvr>
                                        <p:cTn id="55" fill="hold"/>
                                        <p:tgtEl>
                                          <p:spTgt spid="11"/>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2</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r>
              <a:rPr lang="en-US" altLang="zh-CN" dirty="0" smtClean="0"/>
              <a:t>?</a:t>
            </a:r>
          </a:p>
          <a:p>
            <a:endParaRPr lang="en-US" altLang="zh-CN" dirty="0"/>
          </a:p>
          <a:p>
            <a:endParaRPr lang="en-US" altLang="zh-CN" dirty="0" smtClean="0"/>
          </a:p>
          <a:p>
            <a:endParaRPr lang="en-US" altLang="zh-CN" dirty="0"/>
          </a:p>
          <a:p>
            <a:endParaRPr lang="en-US" altLang="zh-CN" dirty="0" smtClean="0"/>
          </a:p>
          <a:p>
            <a:endParaRPr lang="en-US" altLang="zh-CN" dirty="0"/>
          </a:p>
          <a:p>
            <a:pPr marL="457200" lvl="1" indent="0">
              <a:lnSpc>
                <a:spcPct val="170000"/>
              </a:lnSpc>
              <a:spcBef>
                <a:spcPts val="0"/>
              </a:spcBef>
              <a:buNone/>
            </a:pPr>
            <a:r>
              <a:rPr lang="pt-BR" altLang="zh-CN" sz="2000" i="1" dirty="0" smtClean="0">
                <a:solidFill>
                  <a:srgbClr val="000000"/>
                </a:solidFill>
                <a:uFill>
                  <a:solidFill>
                    <a:srgbClr val="000000"/>
                  </a:solidFill>
                </a:uFill>
                <a:latin typeface="Times"/>
                <a:ea typeface="Times"/>
                <a:cs typeface="Times"/>
                <a:sym typeface="Times"/>
              </a:rPr>
              <a:t>A. T</a:t>
            </a:r>
            <a:r>
              <a:rPr lang="pt-BR" altLang="zh-CN" sz="2000" dirty="0" smtClean="0">
                <a:solidFill>
                  <a:srgbClr val="000000"/>
                </a:solidFill>
                <a:uFill>
                  <a:solidFill>
                    <a:srgbClr val="000000"/>
                  </a:solidFill>
                </a:uFill>
                <a:latin typeface="Times"/>
                <a:ea typeface="Times"/>
                <a:cs typeface="Times"/>
                <a:sym typeface="Times"/>
              </a:rPr>
              <a:t>(</a:t>
            </a:r>
            <a:r>
              <a:rPr lang="pt-BR" altLang="zh-CN" sz="2000" i="1" dirty="0" smtClean="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smtClean="0">
                <a:solidFill>
                  <a:srgbClr val="000000"/>
                </a:solidFill>
                <a:uFill>
                  <a:solidFill>
                    <a:srgbClr val="000000"/>
                  </a:solidFill>
                </a:uFill>
                <a:latin typeface="Times"/>
                <a:ea typeface="Times"/>
                <a:cs typeface="Times"/>
                <a:sym typeface="Times"/>
              </a:rPr>
              <a:t>B. T</a:t>
            </a:r>
            <a:r>
              <a:rPr lang="pt-BR" altLang="zh-CN" sz="2000" dirty="0" smtClean="0">
                <a:solidFill>
                  <a:srgbClr val="000000"/>
                </a:solidFill>
                <a:uFill>
                  <a:solidFill>
                    <a:srgbClr val="000000"/>
                  </a:solidFill>
                </a:uFill>
                <a:latin typeface="Times"/>
                <a:ea typeface="Times"/>
                <a:cs typeface="Times"/>
                <a:sym typeface="Times"/>
              </a:rPr>
              <a:t>(</a:t>
            </a:r>
            <a:r>
              <a:rPr lang="pt-BR" altLang="zh-CN" sz="2000" i="1" dirty="0" smtClean="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smtClean="0">
                <a:solidFill>
                  <a:srgbClr val="000000"/>
                </a:solidFill>
                <a:uFill>
                  <a:solidFill>
                    <a:srgbClr val="000000"/>
                  </a:solidFill>
                </a:uFill>
                <a:latin typeface="Times"/>
                <a:ea typeface="Times"/>
                <a:cs typeface="Times"/>
                <a:sym typeface="Times"/>
              </a:rPr>
              <a:t>C. T</a:t>
            </a:r>
            <a:r>
              <a:rPr lang="pt-BR" altLang="zh-CN" sz="2000" dirty="0" smtClean="0">
                <a:solidFill>
                  <a:srgbClr val="000000"/>
                </a:solidFill>
                <a:uFill>
                  <a:solidFill>
                    <a:srgbClr val="000000"/>
                  </a:solidFill>
                </a:uFill>
                <a:latin typeface="Times"/>
                <a:ea typeface="Times"/>
                <a:cs typeface="Times"/>
                <a:sym typeface="Times"/>
              </a:rPr>
              <a:t>(</a:t>
            </a:r>
            <a:r>
              <a:rPr lang="pt-BR" altLang="zh-CN" sz="2000" i="1" dirty="0" smtClean="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smtClean="0">
                <a:solidFill>
                  <a:srgbClr val="000000"/>
                </a:solidFill>
                <a:uFill>
                  <a:solidFill>
                    <a:srgbClr val="000000"/>
                  </a:solidFill>
                </a:uFill>
                <a:latin typeface="Times"/>
                <a:ea typeface="Times"/>
                <a:cs typeface="Times"/>
                <a:sym typeface="Times"/>
              </a:rPr>
              <a:t>D. T</a:t>
            </a:r>
            <a:r>
              <a:rPr lang="pt-BR" altLang="zh-CN" sz="2000" dirty="0" smtClean="0">
                <a:solidFill>
                  <a:srgbClr val="000000"/>
                </a:solidFill>
                <a:uFill>
                  <a:solidFill>
                    <a:srgbClr val="000000"/>
                  </a:solidFill>
                </a:uFill>
                <a:latin typeface="Times"/>
                <a:ea typeface="Times"/>
                <a:cs typeface="Times"/>
                <a:sym typeface="Times"/>
              </a:rPr>
              <a:t>(</a:t>
            </a:r>
            <a:r>
              <a:rPr lang="pt-BR" altLang="zh-CN" sz="2000" i="1" dirty="0" smtClean="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13" name="组合 12"/>
          <p:cNvGrpSpPr/>
          <p:nvPr/>
        </p:nvGrpSpPr>
        <p:grpSpPr>
          <a:xfrm>
            <a:off x="2123728" y="2492896"/>
            <a:ext cx="4824536" cy="973694"/>
            <a:chOff x="2123728" y="2492896"/>
            <a:chExt cx="4824536" cy="973694"/>
          </a:xfrm>
        </p:grpSpPr>
        <p:pic>
          <p:nvPicPr>
            <p:cNvPr id="4" name="Image" descr="Image"/>
            <p:cNvPicPr>
              <a:picLocks noChangeAspect="1"/>
            </p:cNvPicPr>
            <p:nvPr/>
          </p:nvPicPr>
          <p:blipFill>
            <a:blip r:embed="rId2">
              <a:extLst/>
            </a:blip>
            <a:stretch>
              <a:fillRect/>
            </a:stretch>
          </p:blipFill>
          <p:spPr>
            <a:xfrm>
              <a:off x="2123728" y="2492896"/>
              <a:ext cx="4824536" cy="964908"/>
            </a:xfrm>
            <a:prstGeom prst="rect">
              <a:avLst/>
            </a:prstGeom>
            <a:ln w="12700">
              <a:miter lim="400000"/>
            </a:ln>
          </p:spPr>
        </p:pic>
        <p:sp>
          <p:nvSpPr>
            <p:cNvPr id="11" name="矩形 10"/>
            <p:cNvSpPr/>
            <p:nvPr/>
          </p:nvSpPr>
          <p:spPr>
            <a:xfrm>
              <a:off x="3419872" y="3068960"/>
              <a:ext cx="179664" cy="341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46526" y="3035703"/>
              <a:ext cx="325730" cy="430887"/>
            </a:xfrm>
            <a:prstGeom prst="rect">
              <a:avLst/>
            </a:prstGeom>
            <a:noFill/>
          </p:spPr>
          <p:txBody>
            <a:bodyPr wrap="none" rtlCol="0">
              <a:spAutoFit/>
            </a:bodyPr>
            <a:lstStyle/>
            <a:p>
              <a:r>
                <a:rPr lang="en-US" altLang="zh-CN" sz="2200" dirty="0" smtClean="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grpSp>
      <p:sp>
        <p:nvSpPr>
          <p:cNvPr id="5" name="圆角矩形 4"/>
          <p:cNvSpPr/>
          <p:nvPr/>
        </p:nvSpPr>
        <p:spPr>
          <a:xfrm>
            <a:off x="876906" y="4967582"/>
            <a:ext cx="432048"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06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Recursion Tree for </a:t>
            </a:r>
            <a:r>
              <a:rPr lang="en-US" altLang="zh-CN" dirty="0"/>
              <a:t>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0</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2</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cs typeface="Arial" panose="020B0604020202020204" pitchFamily="34" charset="0"/>
                  </a:rPr>
                  <a:t>k=log</a:t>
                </a:r>
                <a:r>
                  <a:rPr lang="en-US" altLang="zh-CN" baseline="-25000" dirty="0" smtClean="0">
                    <a:latin typeface="Arial" panose="020B0604020202020204" pitchFamily="34" charset="0"/>
                    <a:cs typeface="Arial" panose="020B0604020202020204" pitchFamily="34" charset="0"/>
                  </a:rPr>
                  <a:t>2</a:t>
                </a:r>
                <a:r>
                  <a:rPr lang="en-US" altLang="zh-CN" dirty="0" smtClean="0">
                    <a:latin typeface="Arial" panose="020B0604020202020204" pitchFamily="34" charset="0"/>
                    <a:cs typeface="Arial" panose="020B0604020202020204" pitchFamily="34" charset="0"/>
                  </a:rPr>
                  <a:t>n</a:t>
                </a:r>
                <a:endParaRPr lang="en-US" altLang="zh-CN" dirty="0">
                  <a:latin typeface="Arial" panose="020B0604020202020204" pitchFamily="34" charset="0"/>
                  <a:cs typeface="Arial" panose="020B0604020202020204" pitchFamily="34" charset="0"/>
                </a:endParaRP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Level</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r>
                  <a:rPr lang="en-US" altLang="zh-CN" baseline="30000" dirty="0" smtClean="0">
                    <a:latin typeface="Arial" panose="020B0604020202020204" pitchFamily="34" charset="0"/>
                    <a:ea typeface="宋体" panose="02010600030101010101" pitchFamily="2" charset="-122"/>
                    <a:cs typeface="Arial" panose="020B0604020202020204" pitchFamily="34" charset="0"/>
                  </a:rPr>
                  <a:t>2</a:t>
                </a:r>
                <a:endParaRPr lang="en-US" altLang="zh-CN" baseline="30000" dirty="0">
                  <a:latin typeface="Arial" panose="020B0604020202020204" pitchFamily="34" charset="0"/>
                  <a:ea typeface="宋体"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smtClean="0">
                        <a:latin typeface="Arial" panose="020B0604020202020204" pitchFamily="34" charset="0"/>
                        <a:ea typeface="宋体" panose="02010600030101010101" pitchFamily="2" charset="-122"/>
                        <a:cs typeface="Arial" panose="020B0604020202020204" pitchFamily="34" charset="0"/>
                      </a:rPr>
                      <a:t>=4</a:t>
                    </a:r>
                    <a:r>
                      <a:rPr lang="en-US" altLang="zh-CN" baseline="30000" dirty="0" smtClean="0">
                        <a:latin typeface="Arial" panose="020B0604020202020204" pitchFamily="34" charset="0"/>
                        <a:ea typeface="宋体" panose="02010600030101010101" pitchFamily="2" charset="-122"/>
                        <a:cs typeface="Arial" panose="020B0604020202020204" pitchFamily="34" charset="0"/>
                      </a:rPr>
                      <a:t>log</a:t>
                    </a:r>
                    <a:r>
                      <a:rPr lang="en-US" altLang="zh-CN" baseline="-25000" dirty="0" smtClean="0">
                        <a:latin typeface="Arial" panose="020B0604020202020204" pitchFamily="34" charset="0"/>
                        <a:ea typeface="宋体" panose="02010600030101010101" pitchFamily="2" charset="-122"/>
                        <a:cs typeface="Arial" panose="020B0604020202020204" pitchFamily="34" charset="0"/>
                      </a:rPr>
                      <a:t>2</a:t>
                    </a:r>
                    <a:r>
                      <a:rPr lang="en-US" altLang="zh-CN" baseline="30000" dirty="0" smtClean="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Problem #</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a:t>
                </a: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Problem size</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4(n/2</a:t>
                </a:r>
                <a:r>
                  <a:rPr lang="en-US" altLang="zh-CN" dirty="0">
                    <a:latin typeface="Arial" panose="020B0604020202020204" pitchFamily="34" charset="0"/>
                    <a:ea typeface="宋体" panose="02010600030101010101" pitchFamily="2" charset="-122"/>
                    <a:cs typeface="Arial" panose="020B0604020202020204" pitchFamily="34" charset="0"/>
                  </a:rPr>
                  <a:t>)</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cs typeface="Arial" panose="020B0604020202020204" pitchFamily="34" charset="0"/>
                  </a:rPr>
                  <a:t>4</a:t>
                </a:r>
                <a:r>
                  <a:rPr lang="en-US" altLang="zh-CN" baseline="30000" dirty="0" smtClean="0">
                    <a:latin typeface="Arial" panose="020B0604020202020204" pitchFamily="34" charset="0"/>
                    <a:cs typeface="Arial" panose="020B0604020202020204" pitchFamily="34" charset="0"/>
                  </a:rPr>
                  <a:t>2</a:t>
                </a:r>
                <a:r>
                  <a:rPr lang="en-US" altLang="zh-CN" dirty="0" smtClean="0">
                    <a:latin typeface="Arial" panose="020B0604020202020204" pitchFamily="34" charset="0"/>
                    <a:ea typeface="宋体" panose="02010600030101010101" pitchFamily="2" charset="-122"/>
                    <a:cs typeface="Arial" panose="020B0604020202020204" pitchFamily="34" charset="0"/>
                  </a:rPr>
                  <a:t>(n/4</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smtClean="0">
                        <a:latin typeface="Arial" panose="020B0604020202020204" pitchFamily="34" charset="0"/>
                        <a:cs typeface="Arial" panose="020B0604020202020204" pitchFamily="34" charset="0"/>
                      </a:rPr>
                      <a:t>4</a:t>
                    </a:r>
                    <a:r>
                      <a:rPr lang="en-US" altLang="zh-CN" baseline="30000" dirty="0" smtClean="0">
                        <a:latin typeface="Arial" panose="020B0604020202020204" pitchFamily="34" charset="0"/>
                        <a:cs typeface="Arial" panose="020B0604020202020204" pitchFamily="34" charset="0"/>
                      </a:rPr>
                      <a:t>log</a:t>
                    </a:r>
                    <a:r>
                      <a:rPr lang="en-US" altLang="zh-CN" baseline="-25000" dirty="0" smtClean="0">
                        <a:latin typeface="Arial" panose="020B0604020202020204" pitchFamily="34" charset="0"/>
                        <a:cs typeface="Arial" panose="020B0604020202020204" pitchFamily="34" charset="0"/>
                      </a:rPr>
                      <a:t>2</a:t>
                    </a:r>
                    <a:r>
                      <a:rPr lang="en-US" altLang="zh-CN" baseline="30000"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ea typeface="宋体" panose="02010600030101010101" pitchFamily="2" charset="-122"/>
                        <a:cs typeface="Arial" panose="020B0604020202020204" pitchFamily="34" charset="0"/>
                      </a:rPr>
                      <a:t>(n </a:t>
                    </a:r>
                    <a:r>
                      <a:rPr lang="en-US" altLang="zh-CN" dirty="0">
                        <a:latin typeface="Arial" panose="020B0604020202020204" pitchFamily="34" charset="0"/>
                        <a:ea typeface="宋体" panose="02010600030101010101" pitchFamily="2" charset="-122"/>
                        <a:cs typeface="Arial" panose="020B0604020202020204" pitchFamily="34" charset="0"/>
                      </a:rPr>
                      <a:t>/ </a:t>
                    </a:r>
                    <a:r>
                      <a:rPr lang="en-US" altLang="zh-CN" dirty="0" smtClean="0">
                        <a:latin typeface="Arial" panose="020B0604020202020204" pitchFamily="34" charset="0"/>
                        <a:cs typeface="Arial" panose="020B0604020202020204" pitchFamily="34" charset="0"/>
                      </a:rPr>
                      <a:t>2</a:t>
                    </a:r>
                    <a:r>
                      <a:rPr lang="en-US" altLang="zh-CN" baseline="30000" dirty="0" smtClean="0">
                        <a:latin typeface="Arial" panose="020B0604020202020204" pitchFamily="34" charset="0"/>
                        <a:cs typeface="Arial" panose="020B0604020202020204" pitchFamily="34" charset="0"/>
                      </a:rPr>
                      <a:t>log</a:t>
                    </a:r>
                    <a:r>
                      <a:rPr lang="en-US" altLang="zh-CN" baseline="-25000" dirty="0" smtClean="0">
                        <a:latin typeface="Arial" panose="020B0604020202020204" pitchFamily="34" charset="0"/>
                        <a:cs typeface="Arial" panose="020B0604020202020204" pitchFamily="34" charset="0"/>
                      </a:rPr>
                      <a:t>2</a:t>
                    </a:r>
                    <a:r>
                      <a:rPr lang="en-US" altLang="zh-CN" baseline="30000"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ea typeface="宋体" panose="02010600030101010101" pitchFamily="2" charset="-122"/>
                        <a:cs typeface="Arial" panose="020B0604020202020204" pitchFamily="34" charset="0"/>
                      </a:rPr>
                      <a:t>)</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Work</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sp>
        <p:nvSpPr>
          <p:cNvPr id="63" name="矩形 62"/>
          <p:cNvSpPr/>
          <p:nvPr/>
        </p:nvSpPr>
        <p:spPr>
          <a:xfrm>
            <a:off x="1159068" y="188330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87824" y="37651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r>
              <a:rPr lang="en-US" altLang="zh-CN" dirty="0" smtClean="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grpSp>
        <p:nvGrpSpPr>
          <p:cNvPr id="13" name="组合 12"/>
          <p:cNvGrpSpPr/>
          <p:nvPr/>
        </p:nvGrpSpPr>
        <p:grpSpPr>
          <a:xfrm>
            <a:off x="2771800" y="5185651"/>
            <a:ext cx="5303760" cy="1211083"/>
            <a:chOff x="2771800" y="5185651"/>
            <a:chExt cx="5303760" cy="1211083"/>
          </a:xfrm>
        </p:grpSpPr>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2771800" y="5925964"/>
                  <a:ext cx="5303760" cy="470770"/>
                </a:xfrm>
                <a:prstGeom prst="rect">
                  <a:avLst/>
                </a:prstGeom>
                <a:noFill/>
              </p:spPr>
              <p:txBody>
                <a:bodyPr wrap="none" rtlCol="0">
                  <a:spAutoFit/>
                </a:bodyPr>
                <a:lstStyle/>
                <a:p>
                  <a:r>
                    <a:rPr lang="en-US" altLang="zh-CN" sz="2400" dirty="0" smtClean="0"/>
                    <a:t>Total work =</a:t>
                  </a:r>
                  <a14:m>
                    <m:oMath xmlns:m="http://schemas.openxmlformats.org/officeDocument/2006/math">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oMath>
                  </a14:m>
                  <a:endParaRPr lang="zh-CN" altLang="en-US" sz="2400" baseline="300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2771800" y="5925964"/>
                  <a:ext cx="5303760" cy="470770"/>
                </a:xfrm>
                <a:prstGeom prst="rect">
                  <a:avLst/>
                </a:prstGeom>
                <a:blipFill>
                  <a:blip r:embed="rId6"/>
                  <a:stretch>
                    <a:fillRect l="-1839" t="-124675" b="-194805"/>
                  </a:stretch>
                </a:blipFill>
              </p:spPr>
              <p:txBody>
                <a:bodyPr/>
                <a:lstStyle/>
                <a:p>
                  <a:r>
                    <a:rPr lang="zh-CN" altLang="en-US">
                      <a:noFill/>
                    </a:rPr>
                    <a:t> </a:t>
                  </a:r>
                </a:p>
              </p:txBody>
            </p:sp>
          </mc:Fallback>
        </mc:AlternateContent>
      </p:grpSp>
      <p:sp>
        <p:nvSpPr>
          <p:cNvPr id="46" name="矩形 45"/>
          <p:cNvSpPr/>
          <p:nvPr/>
        </p:nvSpPr>
        <p:spPr>
          <a:xfrm>
            <a:off x="1159067"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221612"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91022"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353567"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59067" y="33534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245593" y="33482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347107" y="33378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431513" y="35811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5" name="Text Box 35"/>
          <p:cNvSpPr txBox="1">
            <a:spLocks noChangeArrowheads="1"/>
          </p:cNvSpPr>
          <p:nvPr/>
        </p:nvSpPr>
        <p:spPr bwMode="auto">
          <a:xfrm>
            <a:off x="252257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6" name="Text Box 35"/>
          <p:cNvSpPr txBox="1">
            <a:spLocks noChangeArrowheads="1"/>
          </p:cNvSpPr>
          <p:nvPr/>
        </p:nvSpPr>
        <p:spPr bwMode="auto">
          <a:xfrm>
            <a:off x="3625686" y="35720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7" name="Text Box 35"/>
          <p:cNvSpPr txBox="1">
            <a:spLocks noChangeArrowheads="1"/>
          </p:cNvSpPr>
          <p:nvPr/>
        </p:nvSpPr>
        <p:spPr bwMode="auto">
          <a:xfrm>
            <a:off x="469990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4</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grpSp>
        <p:nvGrpSpPr>
          <p:cNvPr id="9" name="组合 8"/>
          <p:cNvGrpSpPr/>
          <p:nvPr/>
        </p:nvGrpSpPr>
        <p:grpSpPr>
          <a:xfrm>
            <a:off x="5392861" y="1160800"/>
            <a:ext cx="1614487" cy="3539581"/>
            <a:chOff x="8574364" y="246771"/>
            <a:chExt cx="1614487" cy="3539581"/>
          </a:xfrm>
        </p:grpSpPr>
        <p:sp>
          <p:nvSpPr>
            <p:cNvPr id="7" name="矩形 6"/>
            <p:cNvSpPr/>
            <p:nvPr/>
          </p:nvSpPr>
          <p:spPr>
            <a:xfrm>
              <a:off x="8612671" y="246771"/>
              <a:ext cx="941160" cy="3539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8574364" y="356207"/>
              <a:ext cx="1614487" cy="3407657"/>
              <a:chOff x="323527" y="1244007"/>
              <a:chExt cx="1614487" cy="3407657"/>
            </a:xfrm>
          </p:grpSpPr>
          <p:grpSp>
            <p:nvGrpSpPr>
              <p:cNvPr id="65" name="组合 64"/>
              <p:cNvGrpSpPr/>
              <p:nvPr/>
            </p:nvGrpSpPr>
            <p:grpSpPr>
              <a:xfrm>
                <a:off x="323527" y="1752090"/>
                <a:ext cx="1614487" cy="2899574"/>
                <a:chOff x="832916" y="1751385"/>
                <a:chExt cx="1614487" cy="2899574"/>
              </a:xfrm>
            </p:grpSpPr>
            <p:sp>
              <p:nvSpPr>
                <p:cNvPr id="68"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1</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69"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3</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88"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3</a:t>
                  </a:r>
                  <a:r>
                    <a:rPr lang="en-US" altLang="zh-CN" baseline="30000" dirty="0" smtClean="0">
                      <a:latin typeface="Arial" panose="020B0604020202020204" pitchFamily="34" charset="0"/>
                      <a:ea typeface="宋体" panose="02010600030101010101" pitchFamily="2" charset="-122"/>
                      <a:cs typeface="Arial" panose="020B0604020202020204" pitchFamily="34" charset="0"/>
                    </a:rPr>
                    <a:t>2</a:t>
                  </a:r>
                  <a:endParaRPr lang="en-US" altLang="zh-CN" baseline="30000" dirty="0">
                    <a:latin typeface="Arial" panose="020B0604020202020204" pitchFamily="34" charset="0"/>
                    <a:ea typeface="宋体"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9"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oMath>
                      </a14:m>
                      <a:r>
                        <a:rPr lang="en-US" altLang="zh-CN" dirty="0" smtClean="0">
                          <a:latin typeface="Arial" panose="020B0604020202020204" pitchFamily="34" charset="0"/>
                          <a:ea typeface="宋体" panose="02010600030101010101" pitchFamily="2" charset="-122"/>
                          <a:cs typeface="Arial" panose="020B0604020202020204" pitchFamily="34" charset="0"/>
                        </a:rPr>
                        <a:t>=3</a:t>
                      </a:r>
                      <a:r>
                        <a:rPr lang="en-US" altLang="zh-CN" baseline="30000" dirty="0" smtClean="0">
                          <a:latin typeface="Arial" panose="020B0604020202020204" pitchFamily="34" charset="0"/>
                          <a:ea typeface="宋体" panose="02010600030101010101" pitchFamily="2" charset="-122"/>
                          <a:cs typeface="Arial" panose="020B0604020202020204" pitchFamily="34" charset="0"/>
                        </a:rPr>
                        <a:t>log</a:t>
                      </a:r>
                      <a:r>
                        <a:rPr lang="en-US" altLang="zh-CN" baseline="-25000" dirty="0" smtClean="0">
                          <a:latin typeface="Arial" panose="020B0604020202020204" pitchFamily="34" charset="0"/>
                          <a:ea typeface="宋体" panose="02010600030101010101" pitchFamily="2" charset="-122"/>
                          <a:cs typeface="Arial" panose="020B0604020202020204" pitchFamily="34" charset="0"/>
                        </a:rPr>
                        <a:t>2</a:t>
                      </a:r>
                      <a:r>
                        <a:rPr lang="en-US" altLang="zh-CN" baseline="30000" dirty="0" smtClean="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89"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7"/>
                      <a:stretch>
                        <a:fillRect t="-5455" b="-236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67"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Problem #</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grpSp>
      <p:grpSp>
        <p:nvGrpSpPr>
          <p:cNvPr id="11" name="组合 10"/>
          <p:cNvGrpSpPr/>
          <p:nvPr/>
        </p:nvGrpSpPr>
        <p:grpSpPr>
          <a:xfrm>
            <a:off x="7236296" y="1285383"/>
            <a:ext cx="1975515" cy="3669781"/>
            <a:chOff x="7315444" y="1286798"/>
            <a:chExt cx="1975515" cy="3669781"/>
          </a:xfrm>
        </p:grpSpPr>
        <p:sp>
          <p:nvSpPr>
            <p:cNvPr id="91" name="矩形 90"/>
            <p:cNvSpPr/>
            <p:nvPr/>
          </p:nvSpPr>
          <p:spPr>
            <a:xfrm>
              <a:off x="7315444" y="1288214"/>
              <a:ext cx="1821485" cy="3666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7411556" y="1286798"/>
              <a:ext cx="1879403" cy="3669781"/>
              <a:chOff x="172704" y="1244007"/>
              <a:chExt cx="1879403" cy="3669781"/>
            </a:xfrm>
          </p:grpSpPr>
          <p:grpSp>
            <p:nvGrpSpPr>
              <p:cNvPr id="93" name="组合 92"/>
              <p:cNvGrpSpPr/>
              <p:nvPr/>
            </p:nvGrpSpPr>
            <p:grpSpPr>
              <a:xfrm>
                <a:off x="172704" y="1752090"/>
                <a:ext cx="1879403" cy="3161698"/>
                <a:chOff x="682093" y="1751385"/>
                <a:chExt cx="1879403" cy="3161698"/>
              </a:xfrm>
            </p:grpSpPr>
            <p:sp>
              <p:nvSpPr>
                <p:cNvPr id="95"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96"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3(n/2</a:t>
                  </a:r>
                  <a:r>
                    <a:rPr lang="en-US" altLang="zh-CN" dirty="0">
                      <a:latin typeface="Arial" panose="020B0604020202020204" pitchFamily="34" charset="0"/>
                      <a:ea typeface="宋体" panose="02010600030101010101" pitchFamily="2" charset="-122"/>
                      <a:cs typeface="Arial" panose="020B0604020202020204" pitchFamily="34" charset="0"/>
                    </a:rPr>
                    <a:t>)</a:t>
                  </a:r>
                </a:p>
              </p:txBody>
            </p:sp>
            <p:sp>
              <p:nvSpPr>
                <p:cNvPr id="97"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cs typeface="Arial" panose="020B0604020202020204" pitchFamily="34" charset="0"/>
                    </a:rPr>
                    <a:t>3</a:t>
                  </a:r>
                  <a:r>
                    <a:rPr lang="en-US" altLang="zh-CN" baseline="30000" dirty="0" smtClean="0">
                      <a:latin typeface="Arial" panose="020B0604020202020204" pitchFamily="34" charset="0"/>
                      <a:cs typeface="Arial" panose="020B0604020202020204" pitchFamily="34" charset="0"/>
                    </a:rPr>
                    <a:t>2</a:t>
                  </a:r>
                  <a:r>
                    <a:rPr lang="en-US" altLang="zh-CN" dirty="0" smtClean="0">
                      <a:latin typeface="Arial" panose="020B0604020202020204" pitchFamily="34" charset="0"/>
                      <a:ea typeface="宋体" panose="02010600030101010101" pitchFamily="2" charset="-122"/>
                      <a:cs typeface="Arial" panose="020B0604020202020204" pitchFamily="34" charset="0"/>
                    </a:rPr>
                    <a:t>(n/4</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AlternateContent xmlns:mc="http://schemas.openxmlformats.org/markup-compatibility/2006" xmlns:a14="http://schemas.microsoft.com/office/drawing/2010/main">
              <mc:Choice Requires="a14">
                <p:sp>
                  <p:nvSpPr>
                    <p:cNvPr id="98"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smtClean="0">
                          <a:latin typeface="Arial" panose="020B0604020202020204" pitchFamily="34" charset="0"/>
                          <a:cs typeface="Arial" panose="020B0604020202020204" pitchFamily="34" charset="0"/>
                        </a:rPr>
                        <a:t>3</a:t>
                      </a:r>
                      <a:r>
                        <a:rPr lang="en-US" altLang="zh-CN" baseline="30000" dirty="0" smtClean="0">
                          <a:latin typeface="Arial" panose="020B0604020202020204" pitchFamily="34" charset="0"/>
                          <a:cs typeface="Arial" panose="020B0604020202020204" pitchFamily="34" charset="0"/>
                        </a:rPr>
                        <a:t>log</a:t>
                      </a:r>
                      <a:r>
                        <a:rPr lang="en-US" altLang="zh-CN" baseline="-25000" dirty="0" smtClean="0">
                          <a:latin typeface="Arial" panose="020B0604020202020204" pitchFamily="34" charset="0"/>
                          <a:cs typeface="Arial" panose="020B0604020202020204" pitchFamily="34" charset="0"/>
                        </a:rPr>
                        <a:t>2</a:t>
                      </a:r>
                      <a:r>
                        <a:rPr lang="en-US" altLang="zh-CN" baseline="30000"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ea typeface="宋体" panose="02010600030101010101" pitchFamily="2" charset="-122"/>
                          <a:cs typeface="Arial" panose="020B0604020202020204" pitchFamily="34" charset="0"/>
                        </a:rPr>
                        <a:t>(n </a:t>
                      </a:r>
                      <a:r>
                        <a:rPr lang="en-US" altLang="zh-CN" dirty="0">
                          <a:latin typeface="Arial" panose="020B0604020202020204" pitchFamily="34" charset="0"/>
                          <a:ea typeface="宋体" panose="02010600030101010101" pitchFamily="2" charset="-122"/>
                          <a:cs typeface="Arial" panose="020B0604020202020204" pitchFamily="34" charset="0"/>
                        </a:rPr>
                        <a:t>/ </a:t>
                      </a:r>
                      <a:r>
                        <a:rPr lang="en-US" altLang="zh-CN" dirty="0" smtClean="0">
                          <a:latin typeface="Arial" panose="020B0604020202020204" pitchFamily="34" charset="0"/>
                          <a:cs typeface="Arial" panose="020B0604020202020204" pitchFamily="34" charset="0"/>
                        </a:rPr>
                        <a:t>2</a:t>
                      </a:r>
                      <a:r>
                        <a:rPr lang="en-US" altLang="zh-CN" baseline="30000" dirty="0" smtClean="0">
                          <a:latin typeface="Arial" panose="020B0604020202020204" pitchFamily="34" charset="0"/>
                          <a:cs typeface="Arial" panose="020B0604020202020204" pitchFamily="34" charset="0"/>
                        </a:rPr>
                        <a:t>log</a:t>
                      </a:r>
                      <a:r>
                        <a:rPr lang="en-US" altLang="zh-CN" baseline="-25000" dirty="0" smtClean="0">
                          <a:latin typeface="Arial" panose="020B0604020202020204" pitchFamily="34" charset="0"/>
                          <a:cs typeface="Arial" panose="020B0604020202020204" pitchFamily="34" charset="0"/>
                        </a:rPr>
                        <a:t>2</a:t>
                      </a:r>
                      <a:r>
                        <a:rPr lang="en-US" altLang="zh-CN" baseline="30000"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ea typeface="宋体" panose="02010600030101010101" pitchFamily="2" charset="-122"/>
                          <a:cs typeface="Arial" panose="020B0604020202020204" pitchFamily="34" charset="0"/>
                        </a:rPr>
                        <a:t>)</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98"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8"/>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9"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94"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smtClean="0">
                    <a:latin typeface="Arial" panose="020B0604020202020204" pitchFamily="34" charset="0"/>
                    <a:ea typeface="宋体" panose="02010600030101010101" pitchFamily="2" charset="-122"/>
                    <a:cs typeface="Arial" panose="020B0604020202020204" pitchFamily="34" charset="0"/>
                  </a:rPr>
                  <a:t>Work</a:t>
                </a:r>
                <a:endParaRPr lang="en-US" altLang="zh-CN" sz="1400" b="1" dirty="0">
                  <a:latin typeface="Arial" panose="020B0604020202020204" pitchFamily="34" charset="0"/>
                  <a:ea typeface="宋体" panose="02010600030101010101" pitchFamily="2" charset="-122"/>
                  <a:cs typeface="Arial" panose="020B0604020202020204" pitchFamily="34" charset="0"/>
                </a:endParaRPr>
              </a:p>
            </p:txBody>
          </p:sp>
        </p:grpSp>
      </p:grpSp>
      <p:sp>
        <p:nvSpPr>
          <p:cNvPr id="12" name="矩形 11"/>
          <p:cNvSpPr/>
          <p:nvPr/>
        </p:nvSpPr>
        <p:spPr>
          <a:xfrm>
            <a:off x="2733757" y="5116677"/>
            <a:ext cx="5702662" cy="144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439498" y="3620413"/>
            <a:ext cx="3864071" cy="365786"/>
            <a:chOff x="-1071363" y="5486986"/>
            <a:chExt cx="3864071" cy="365786"/>
          </a:xfrm>
        </p:grpSpPr>
        <p:sp>
          <p:nvSpPr>
            <p:cNvPr id="107" name="矩形 106"/>
            <p:cNvSpPr/>
            <p:nvPr/>
          </p:nvSpPr>
          <p:spPr>
            <a:xfrm>
              <a:off x="-1012412" y="5516652"/>
              <a:ext cx="3805120" cy="336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71363" y="5486986"/>
              <a:ext cx="3689731" cy="348317"/>
              <a:chOff x="-1071363" y="5486986"/>
              <a:chExt cx="3689731" cy="348317"/>
            </a:xfrm>
          </p:grpSpPr>
          <p:sp>
            <p:nvSpPr>
              <p:cNvPr id="103" name="Text Box 35"/>
              <p:cNvSpPr txBox="1">
                <a:spLocks noChangeArrowheads="1"/>
              </p:cNvSpPr>
              <p:nvPr/>
            </p:nvSpPr>
            <p:spPr bwMode="auto">
              <a:xfrm>
                <a:off x="-1071363" y="5496107"/>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3</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104" name="Text Box 35"/>
              <p:cNvSpPr txBox="1">
                <a:spLocks noChangeArrowheads="1"/>
              </p:cNvSpPr>
              <p:nvPr/>
            </p:nvSpPr>
            <p:spPr bwMode="auto">
              <a:xfrm>
                <a:off x="1970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3</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105" name="Text Box 35"/>
              <p:cNvSpPr txBox="1">
                <a:spLocks noChangeArrowheads="1"/>
              </p:cNvSpPr>
              <p:nvPr/>
            </p:nvSpPr>
            <p:spPr bwMode="auto">
              <a:xfrm>
                <a:off x="1122810" y="548698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3</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sp>
            <p:nvSpPr>
              <p:cNvPr id="106" name="Text Box 35"/>
              <p:cNvSpPr txBox="1">
                <a:spLocks noChangeArrowheads="1"/>
              </p:cNvSpPr>
              <p:nvPr/>
            </p:nvSpPr>
            <p:spPr bwMode="auto">
              <a:xfrm>
                <a:off x="219703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smtClean="0">
                    <a:latin typeface="Arial" panose="020B0604020202020204" pitchFamily="34" charset="0"/>
                    <a:ea typeface="宋体" panose="02010600030101010101" pitchFamily="2" charset="-122"/>
                    <a:cs typeface="Arial" panose="020B0604020202020204" pitchFamily="34" charset="0"/>
                  </a:rPr>
                  <a:t>3</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p:grpSp>
      </p:grpSp>
      <p:grpSp>
        <p:nvGrpSpPr>
          <p:cNvPr id="17" name="组合 16"/>
          <p:cNvGrpSpPr/>
          <p:nvPr/>
        </p:nvGrpSpPr>
        <p:grpSpPr>
          <a:xfrm>
            <a:off x="1273203" y="5099323"/>
            <a:ext cx="7696081" cy="1290393"/>
            <a:chOff x="589684" y="6755042"/>
            <a:chExt cx="7696081" cy="1290393"/>
          </a:xfrm>
        </p:grpSpPr>
        <mc:AlternateContent xmlns:mc="http://schemas.openxmlformats.org/markup-compatibility/2006" xmlns:a14="http://schemas.microsoft.com/office/drawing/2010/main">
          <mc:Choice Requires="a14">
            <p:sp>
              <p:nvSpPr>
                <p:cNvPr id="110" name="文本框 109"/>
                <p:cNvSpPr txBox="1"/>
                <p:nvPr/>
              </p:nvSpPr>
              <p:spPr>
                <a:xfrm>
                  <a:off x="663285" y="6755042"/>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663285" y="6755042"/>
                  <a:ext cx="3012620" cy="65312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684" y="7571074"/>
                  <a:ext cx="7696081" cy="474361"/>
                </a:xfrm>
                <a:prstGeom prst="rect">
                  <a:avLst/>
                </a:prstGeom>
                <a:noFill/>
              </p:spPr>
              <p:txBody>
                <a:bodyPr wrap="none" rtlCol="0">
                  <a:spAutoFit/>
                </a:bodyPr>
                <a:lstStyle/>
                <a:p>
                  <a:r>
                    <a:rPr lang="en-US" altLang="zh-CN" sz="2400" dirty="0" smtClean="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b="0" i="0" baseline="30000" dirty="0" smtClean="0">
                              <a:latin typeface="Arial" panose="020B0604020202020204" pitchFamily="34" charset="0"/>
                              <a:cs typeface="Arial" panose="020B0604020202020204" pitchFamily="34" charset="0"/>
                            </a:rPr>
                            <m:t>−1</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b="0" i="0" baseline="30000" dirty="0" smtClean="0">
                                  <a:latin typeface="Arial" panose="020B0604020202020204" pitchFamily="34" charset="0"/>
                                  <a:cs typeface="Arial" panose="020B0604020202020204" pitchFamily="34" charset="0"/>
                                </a:rPr>
                                <m:t>−1</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b="0" i="0" dirty="0" smtClean="0">
                                  <a:latin typeface="Arial" panose="020B0604020202020204" pitchFamily="34" charset="0"/>
                                  <a:cs typeface="Arial" panose="020B0604020202020204" pitchFamily="34" charset="0"/>
                                </a:rPr>
                                <m:t>(3/</m:t>
                              </m:r>
                              <m:r>
                                <m:rPr>
                                  <m:nor/>
                                </m:rPr>
                                <a:rPr lang="en-US" altLang="zh-CN" sz="2400" dirty="0">
                                  <a:latin typeface="Arial" panose="020B0604020202020204" pitchFamily="34" charset="0"/>
                                  <a:cs typeface="Arial" panose="020B0604020202020204" pitchFamily="34" charset="0"/>
                                </a:rPr>
                                <m:t>2</m:t>
                              </m:r>
                              <m:r>
                                <m:rPr>
                                  <m:nor/>
                                </m:rPr>
                                <a:rPr lang="en-US" altLang="zh-CN" sz="2400" b="0" i="0" dirty="0" smtClean="0">
                                  <a:latin typeface="Arial" panose="020B0604020202020204" pitchFamily="34" charset="0"/>
                                  <a:cs typeface="Arial" panose="020B0604020202020204" pitchFamily="34" charset="0"/>
                                </a:rPr>
                                <m:t>)</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𝑙𝑜𝑔</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b="0" i="1" smtClean="0">
                              <a:latin typeface="Cambria Math" panose="02040503050406030204" pitchFamily="18" charset="0"/>
                            </a:rPr>
                            <m:t>1.585</m:t>
                          </m:r>
                        </m:sup>
                      </m:sSup>
                    </m:oMath>
                  </a14:m>
                  <a:endParaRPr lang="zh-CN" altLang="en-US" sz="2400" baseline="300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684" y="7571074"/>
                  <a:ext cx="7696081" cy="474361"/>
                </a:xfrm>
                <a:prstGeom prst="rect">
                  <a:avLst/>
                </a:prstGeom>
                <a:blipFill>
                  <a:blip r:embed="rId10"/>
                  <a:stretch>
                    <a:fillRect l="-1268" t="-6410" b="-2948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157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smtClean="0"/>
              <a:t>Master Theorem</a:t>
            </a:r>
            <a:endParaRPr lang="en-US" altLang="zh-CN" dirty="0"/>
          </a:p>
          <a:p>
            <a:r>
              <a:rPr lang="en-US" altLang="zh-CN" dirty="0"/>
              <a:t>I</a:t>
            </a:r>
            <a:r>
              <a:rPr lang="en-US" altLang="zh-CN" dirty="0" smtClean="0"/>
              <a:t>nteger Multiplication</a:t>
            </a:r>
            <a:endParaRPr lang="en-US" altLang="zh-CN" dirty="0"/>
          </a:p>
          <a:p>
            <a:r>
              <a:rPr lang="en-US" altLang="zh-CN" dirty="0" smtClean="0">
                <a:solidFill>
                  <a:srgbClr val="C00000"/>
                </a:solidFill>
              </a:rPr>
              <a:t>Matrix Multiplication</a:t>
            </a:r>
            <a:endParaRPr lang="en-US" altLang="zh-CN" dirty="0">
              <a:solidFill>
                <a:srgbClr val="C00000"/>
              </a:solidFill>
            </a:endParaRPr>
          </a:p>
          <a:p>
            <a:r>
              <a:rPr lang="en-US" altLang="zh-CN" dirty="0" smtClean="0"/>
              <a:t>Convolution </a:t>
            </a:r>
            <a:r>
              <a:rPr lang="en-US" altLang="zh-CN" dirty="0"/>
              <a:t>and </a:t>
            </a:r>
            <a:r>
              <a:rPr lang="en-US" altLang="zh-CN" dirty="0" smtClean="0"/>
              <a:t>FFT</a:t>
            </a:r>
            <a:endParaRPr lang="en-US" altLang="zh-CN" dirty="0"/>
          </a:p>
          <a:p>
            <a:endParaRPr lang="zh-CN" altLang="en-US" dirty="0"/>
          </a:p>
        </p:txBody>
      </p:sp>
    </p:spTree>
    <p:extLst>
      <p:ext uri="{BB962C8B-B14F-4D97-AF65-F5344CB8AC3E}">
        <p14:creationId xmlns:p14="http://schemas.microsoft.com/office/powerpoint/2010/main" val="16488249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t>Dot product</a:t>
            </a:r>
            <a:endParaRPr lang="en-US" altLang="en-US" dirty="0">
              <a:latin typeface="Arial" charset="0"/>
              <a:cs typeface="Arial" charset="0"/>
            </a:endParaRPr>
          </a:p>
        </p:txBody>
      </p:sp>
      <p:sp>
        <p:nvSpPr>
          <p:cNvPr id="9219" name="Rectangle 3"/>
          <p:cNvSpPr>
            <a:spLocks noGrp="1" noChangeArrowheads="1"/>
          </p:cNvSpPr>
          <p:nvPr>
            <p:ph type="body" idx="1"/>
          </p:nvPr>
        </p:nvSpPr>
        <p:spPr/>
        <p:txBody>
          <a:bodyPr/>
          <a:lstStyle/>
          <a:p>
            <a:r>
              <a:rPr lang="en-US" altLang="zh-CN" dirty="0"/>
              <a:t>Dot product.  </a:t>
            </a:r>
            <a:r>
              <a:rPr lang="en-US" altLang="zh-CN" dirty="0">
                <a:solidFill>
                  <a:srgbClr val="000000"/>
                </a:solidFill>
                <a:uFill>
                  <a:solidFill>
                    <a:srgbClr val="000000"/>
                  </a:solidFill>
                </a:uFill>
              </a:rPr>
              <a:t>Given two length-</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vectors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a:t>
            </a:r>
            <a:r>
              <a:rPr lang="en-US" altLang="zh-CN" i="1" baseline="-2025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dirty="0"/>
              <a:t>Grade-school.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pPr>
              <a:buFont typeface="Arial" charset="0"/>
              <a:buNone/>
            </a:pPr>
            <a:endParaRPr lang="en-US" altLang="en-US" dirty="0">
              <a:latin typeface="Times New Roman" pitchFamily="18" charset="0"/>
              <a:cs typeface="Times New Roman" pitchFamily="18" charset="0"/>
            </a:endParaRPr>
          </a:p>
        </p:txBody>
      </p:sp>
      <p:sp>
        <p:nvSpPr>
          <p:cNvPr id="4" name="Line"/>
          <p:cNvSpPr/>
          <p:nvPr/>
        </p:nvSpPr>
        <p:spPr>
          <a:xfrm>
            <a:off x="7956376" y="2011423"/>
            <a:ext cx="284890" cy="465167"/>
          </a:xfrm>
          <a:prstGeom prst="line">
            <a:avLst/>
          </a:prstGeom>
          <a:ln w="25400">
            <a:solidFill>
              <a:srgbClr val="000000"/>
            </a:solidFill>
            <a:miter lim="400000"/>
            <a:headEnd type="stealth"/>
          </a:ln>
        </p:spPr>
        <p:txBody>
          <a:bodyPr lIns="50800" tIns="50800" rIns="50800" bIns="50800" anchor="ctr"/>
          <a:lstStyle/>
          <a:p>
            <a:pPr algn="l" defTabSz="457200">
              <a:lnSpc>
                <a:spcPct val="100000"/>
              </a:lnSpc>
              <a:buClrTx/>
              <a:buFontTx/>
              <a:tabLst/>
              <a:defRPr sz="1200">
                <a:solidFill>
                  <a:srgbClr val="000000"/>
                </a:solidFill>
              </a:defRPr>
            </a:pPr>
            <a:endParaRPr/>
          </a:p>
        </p:txBody>
      </p:sp>
      <p:pic>
        <p:nvPicPr>
          <p:cNvPr id="5" name="Image" descr="Image"/>
          <p:cNvPicPr>
            <a:picLocks noChangeAspect="1"/>
          </p:cNvPicPr>
          <p:nvPr/>
        </p:nvPicPr>
        <p:blipFill>
          <a:blip r:embed="rId3">
            <a:extLst/>
          </a:blip>
          <a:stretch>
            <a:fillRect/>
          </a:stretch>
        </p:blipFill>
        <p:spPr>
          <a:xfrm>
            <a:off x="6804248" y="2492896"/>
            <a:ext cx="1899527" cy="771324"/>
          </a:xfrm>
          <a:prstGeom prst="rect">
            <a:avLst/>
          </a:prstGeom>
          <a:ln w="12700">
            <a:miter lim="400000"/>
          </a:ln>
        </p:spPr>
      </p:pic>
      <p:grpSp>
        <p:nvGrpSpPr>
          <p:cNvPr id="6" name="Group"/>
          <p:cNvGrpSpPr/>
          <p:nvPr/>
        </p:nvGrpSpPr>
        <p:grpSpPr>
          <a:xfrm>
            <a:off x="1907704" y="3524199"/>
            <a:ext cx="5688632" cy="1630558"/>
            <a:chOff x="0" y="0"/>
            <a:chExt cx="7457440" cy="1810737"/>
          </a:xfrm>
        </p:grpSpPr>
        <p:sp>
          <p:nvSpPr>
            <p:cNvPr id="7" name="Rectangle"/>
            <p:cNvSpPr/>
            <p:nvPr/>
          </p:nvSpPr>
          <p:spPr>
            <a:xfrm>
              <a:off x="0" y="0"/>
              <a:ext cx="7457441" cy="1810738"/>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8" name="image.pdf" descr="image.pdf"/>
            <p:cNvPicPr>
              <a:picLocks/>
            </p:cNvPicPr>
            <p:nvPr/>
          </p:nvPicPr>
          <p:blipFill>
            <a:blip r:embed="rId4">
              <a:extLst/>
            </a:blip>
            <a:srcRect/>
            <a:stretch>
              <a:fillRect/>
            </a:stretch>
          </p:blipFill>
          <p:spPr>
            <a:xfrm>
              <a:off x="229086" y="214085"/>
              <a:ext cx="6999268" cy="1382568"/>
            </a:xfrm>
            <a:prstGeom prst="rect">
              <a:avLst/>
            </a:prstGeom>
            <a:ln w="12700" cap="flat">
              <a:noFill/>
              <a:miter lim="400000"/>
            </a:ln>
            <a:effectLst/>
          </p:spPr>
        </p:pic>
      </p:grpSp>
    </p:spTree>
    <p:extLst>
      <p:ext uri="{BB962C8B-B14F-4D97-AF65-F5344CB8AC3E}">
        <p14:creationId xmlns:p14="http://schemas.microsoft.com/office/powerpoint/2010/main" val="13862977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Matrix multiplication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a:xfrm>
            <a:off x="457200" y="1417638"/>
            <a:ext cx="8229600" cy="4708525"/>
          </a:xfrm>
        </p:spPr>
        <p:txBody>
          <a:bodyPr/>
          <a:lstStyle/>
          <a:p>
            <a:r>
              <a:rPr lang="en-US" altLang="zh-CN" dirty="0"/>
              <a:t>Matrix multiplication.  </a:t>
            </a:r>
            <a:endParaRPr lang="en-US" altLang="zh-CN" dirty="0" smtClean="0"/>
          </a:p>
          <a:p>
            <a:pPr marL="0" indent="0">
              <a:buNone/>
            </a:pPr>
            <a:r>
              <a:rPr lang="en-US" altLang="zh-CN" dirty="0">
                <a:solidFill>
                  <a:srgbClr val="000000"/>
                </a:solidFill>
                <a:uFill>
                  <a:solidFill>
                    <a:srgbClr val="000000"/>
                  </a:solidFill>
                </a:uFill>
              </a:rPr>
              <a:t>	</a:t>
            </a:r>
            <a:r>
              <a:rPr lang="en-US" altLang="zh-CN" dirty="0" smtClean="0">
                <a:solidFill>
                  <a:srgbClr val="000000"/>
                </a:solidFill>
                <a:uFill>
                  <a:solidFill>
                    <a:srgbClr val="000000"/>
                  </a:solidFill>
                </a:uFill>
              </a:rPr>
              <a:t>Given </a:t>
            </a:r>
            <a:r>
              <a:rPr lang="en-US" altLang="zh-CN" dirty="0">
                <a:solidFill>
                  <a:srgbClr val="000000"/>
                </a:solidFill>
                <a:uFill>
                  <a:solidFill>
                    <a:srgbClr val="000000"/>
                  </a:solidFill>
                </a:uFill>
              </a:rPr>
              <a:t>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matrices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AB</a:t>
            </a:r>
            <a:r>
              <a:rPr lang="en-US" altLang="zh-CN" dirty="0">
                <a:solidFill>
                  <a:srgbClr val="000000"/>
                </a:solidFill>
                <a:uFill>
                  <a:solidFill>
                    <a:srgbClr val="000000"/>
                  </a:solidFill>
                </a:uFill>
              </a:rPr>
              <a:t>.</a:t>
            </a:r>
          </a:p>
          <a:p>
            <a:r>
              <a:rPr lang="en-US" altLang="zh-CN" dirty="0" smtClean="0">
                <a:solidFill>
                  <a:srgbClr val="000000"/>
                </a:solidFill>
                <a:uFill>
                  <a:solidFill>
                    <a:srgbClr val="000000"/>
                  </a:solidFill>
                </a:uFill>
                <a:latin typeface="Symbol"/>
                <a:ea typeface="Symbol"/>
                <a:cs typeface="Symbol"/>
                <a:sym typeface="Symbol"/>
              </a:rPr>
              <a:t>Q</a:t>
            </a:r>
            <a:r>
              <a:rPr lang="en-US" altLang="zh-CN" dirty="0" smtClean="0">
                <a:solidFill>
                  <a:srgbClr val="000000"/>
                </a:solidFill>
                <a:uFill>
                  <a:solidFill>
                    <a:srgbClr val="000000"/>
                  </a:solidFill>
                </a:uFill>
                <a:latin typeface="Times"/>
                <a:ea typeface="Times"/>
                <a:cs typeface="Times"/>
                <a:sym typeface="Times"/>
              </a:rPr>
              <a:t>(</a:t>
            </a:r>
            <a:r>
              <a:rPr lang="en-US" altLang="zh-CN" i="1" dirty="0" smtClean="0">
                <a:solidFill>
                  <a:srgbClr val="000000"/>
                </a:solidFill>
                <a:uFill>
                  <a:solidFill>
                    <a:srgbClr val="000000"/>
                  </a:solidFill>
                </a:uFill>
                <a:latin typeface="Times"/>
                <a:ea typeface="Times"/>
                <a:cs typeface="Times"/>
                <a:sym typeface="Times"/>
              </a:rPr>
              <a:t>n</a:t>
            </a:r>
            <a:r>
              <a:rPr lang="en-US" altLang="zh-CN" baseline="30500" dirty="0" smtClean="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baseline="30000" dirty="0">
              <a:latin typeface="Times New Roman" pitchFamily="18" charset="0"/>
              <a:cs typeface="Times New Roman" pitchFamily="18" charset="0"/>
            </a:endParaRPr>
          </a:p>
        </p:txBody>
      </p:sp>
      <p:sp>
        <p:nvSpPr>
          <p:cNvPr id="6" name="Line"/>
          <p:cNvSpPr/>
          <p:nvPr/>
        </p:nvSpPr>
        <p:spPr>
          <a:xfrm rot="5400000">
            <a:off x="6808839" y="1791989"/>
            <a:ext cx="219006" cy="948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a:solidFill>
              <a:srgbClr val="000000"/>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 name="Image" descr="Image"/>
          <p:cNvPicPr>
            <a:picLocks noChangeAspect="1"/>
          </p:cNvPicPr>
          <p:nvPr/>
        </p:nvPicPr>
        <p:blipFill>
          <a:blip r:embed="rId3">
            <a:extLst/>
          </a:blip>
          <a:stretch>
            <a:fillRect/>
          </a:stretch>
        </p:blipFill>
        <p:spPr>
          <a:xfrm>
            <a:off x="6013219" y="2417559"/>
            <a:ext cx="1810245" cy="697049"/>
          </a:xfrm>
          <a:prstGeom prst="rect">
            <a:avLst/>
          </a:prstGeom>
          <a:ln w="12700">
            <a:miter lim="400000"/>
          </a:ln>
        </p:spPr>
      </p:pic>
      <p:pic>
        <p:nvPicPr>
          <p:cNvPr id="8" name="image.pdf" descr="image.pdf"/>
          <p:cNvPicPr>
            <a:picLocks noChangeAspect="1"/>
          </p:cNvPicPr>
          <p:nvPr/>
        </p:nvPicPr>
        <p:blipFill>
          <a:blip r:embed="rId4">
            <a:extLst/>
          </a:blip>
          <a:stretch>
            <a:fillRect/>
          </a:stretch>
        </p:blipFill>
        <p:spPr>
          <a:xfrm>
            <a:off x="734980" y="3367019"/>
            <a:ext cx="7674040" cy="1618346"/>
          </a:xfrm>
          <a:prstGeom prst="rect">
            <a:avLst/>
          </a:prstGeom>
          <a:ln w="12700">
            <a:miter lim="400000"/>
          </a:ln>
        </p:spPr>
      </p:pic>
      <p:grpSp>
        <p:nvGrpSpPr>
          <p:cNvPr id="9" name="Group"/>
          <p:cNvGrpSpPr/>
          <p:nvPr/>
        </p:nvGrpSpPr>
        <p:grpSpPr>
          <a:xfrm>
            <a:off x="1631836" y="5168694"/>
            <a:ext cx="5760640" cy="1215560"/>
            <a:chOff x="0" y="0"/>
            <a:chExt cx="7010400" cy="1460500"/>
          </a:xfrm>
        </p:grpSpPr>
        <p:sp>
          <p:nvSpPr>
            <p:cNvPr id="10" name="Rectangle"/>
            <p:cNvSpPr/>
            <p:nvPr/>
          </p:nvSpPr>
          <p:spPr>
            <a:xfrm>
              <a:off x="0" y="0"/>
              <a:ext cx="7010400" cy="1460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11" name="image.pdf" descr="image.pdf"/>
            <p:cNvPicPr>
              <a:picLocks/>
            </p:cNvPicPr>
            <p:nvPr/>
          </p:nvPicPr>
          <p:blipFill>
            <a:blip r:embed="rId5">
              <a:extLst/>
            </a:blip>
            <a:srcRect/>
            <a:stretch>
              <a:fillRect/>
            </a:stretch>
          </p:blipFill>
          <p:spPr>
            <a:xfrm>
              <a:off x="215352" y="172675"/>
              <a:ext cx="6579694" cy="1115148"/>
            </a:xfrm>
            <a:prstGeom prst="rect">
              <a:avLst/>
            </a:prstGeom>
            <a:ln w="12700" cap="flat">
              <a:noFill/>
              <a:miter lim="400000"/>
            </a:ln>
            <a:effectLst/>
          </p:spPr>
        </p:pic>
      </p:grpSp>
      <p:sp>
        <p:nvSpPr>
          <p:cNvPr id="2" name="矩形 1"/>
          <p:cNvSpPr/>
          <p:nvPr/>
        </p:nvSpPr>
        <p:spPr>
          <a:xfrm>
            <a:off x="2555776" y="5312411"/>
            <a:ext cx="288032"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95936" y="5312410"/>
            <a:ext cx="1296144" cy="276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72200" y="5312409"/>
            <a:ext cx="360040" cy="928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7946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smtClean="0">
                <a:solidFill>
                  <a:srgbClr val="C00000"/>
                </a:solidFill>
              </a:rPr>
              <a:t>Master Theorem</a:t>
            </a:r>
            <a:endParaRPr lang="en-US" altLang="zh-CN" dirty="0">
              <a:solidFill>
                <a:srgbClr val="C00000"/>
              </a:solidFill>
            </a:endParaRPr>
          </a:p>
          <a:p>
            <a:r>
              <a:rPr lang="en-US" altLang="zh-CN" dirty="0"/>
              <a:t>I</a:t>
            </a:r>
            <a:r>
              <a:rPr lang="en-US" altLang="zh-CN" dirty="0" smtClean="0"/>
              <a:t>nteger Multiplication</a:t>
            </a:r>
            <a:endParaRPr lang="en-US" altLang="zh-CN" dirty="0"/>
          </a:p>
          <a:p>
            <a:r>
              <a:rPr lang="en-US" altLang="zh-CN" dirty="0" smtClean="0"/>
              <a:t>Matrix Multiplication</a:t>
            </a:r>
            <a:endParaRPr lang="en-US" altLang="zh-CN" dirty="0"/>
          </a:p>
          <a:p>
            <a:r>
              <a:rPr lang="en-US" altLang="zh-CN" dirty="0" smtClean="0"/>
              <a:t>Convolution </a:t>
            </a:r>
            <a:r>
              <a:rPr lang="en-US" altLang="zh-CN" dirty="0"/>
              <a:t>and </a:t>
            </a:r>
            <a:r>
              <a:rPr lang="en-US" altLang="zh-CN" dirty="0" smtClean="0"/>
              <a:t>FFT</a:t>
            </a:r>
            <a:endParaRPr lang="en-US" altLang="zh-CN" dirty="0"/>
          </a:p>
          <a:p>
            <a:endParaRPr lang="zh-CN" altLang="en-US" dirty="0"/>
          </a:p>
        </p:txBody>
      </p:sp>
    </p:spTree>
    <p:extLst>
      <p:ext uri="{BB962C8B-B14F-4D97-AF65-F5344CB8AC3E}">
        <p14:creationId xmlns:p14="http://schemas.microsoft.com/office/powerpoint/2010/main" val="13454209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sp>
        <p:nvSpPr>
          <p:cNvPr id="2" name="内容占位符 1"/>
          <p:cNvSpPr>
            <a:spLocks noGrp="1"/>
          </p:cNvSpPr>
          <p:nvPr>
            <p:ph idx="1"/>
          </p:nvPr>
        </p:nvSpPr>
        <p:spPr/>
        <p:txBody>
          <a:bodyPr/>
          <a:lstStyle/>
          <a:p>
            <a:endParaRPr lang="zh-CN" altLang="en-US"/>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extLst/>
            </a:blip>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467679" y="2374920"/>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6548722" y="23893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6563680" y="32402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11995" cy="33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C</a:t>
            </a:r>
            <a:r>
              <a:rPr sz="1800" baseline="-20777">
                <a:latin typeface="Times"/>
                <a:ea typeface="Times"/>
                <a:cs typeface="Times"/>
                <a:sym typeface="Times"/>
              </a:rPr>
              <a:t>11</a:t>
            </a:r>
          </a:p>
        </p:txBody>
      </p:sp>
      <p:sp>
        <p:nvSpPr>
          <p:cNvPr id="16" name="Line"/>
          <p:cNvSpPr/>
          <p:nvPr/>
        </p:nvSpPr>
        <p:spPr>
          <a:xfrm flipV="1">
            <a:off x="1291768" y="1647916"/>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1" name="B11"/>
          <p:cNvSpPr txBox="1"/>
          <p:nvPr/>
        </p:nvSpPr>
        <p:spPr>
          <a:xfrm>
            <a:off x="7380995" y="1049605"/>
            <a:ext cx="29915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11</a:t>
            </a:r>
          </a:p>
        </p:txBody>
      </p:sp>
      <p:sp>
        <p:nvSpPr>
          <p:cNvPr id="22" name="Line"/>
          <p:cNvSpPr/>
          <p:nvPr/>
        </p:nvSpPr>
        <p:spPr>
          <a:xfrm flipV="1">
            <a:off x="6974595"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30473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21</a:t>
            </a:r>
          </a:p>
        </p:txBody>
      </p:sp>
      <p:sp>
        <p:nvSpPr>
          <p:cNvPr id="24" name="Line"/>
          <p:cNvSpPr/>
          <p:nvPr/>
        </p:nvSpPr>
        <p:spPr>
          <a:xfrm>
            <a:off x="6891057" y="4138245"/>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extLst/>
          </a:blip>
          <a:stretch>
            <a:fillRect/>
          </a:stretch>
        </p:blipFill>
        <p:spPr>
          <a:xfrm>
            <a:off x="356933" y="5278670"/>
            <a:ext cx="8607555" cy="670610"/>
          </a:xfrm>
          <a:prstGeom prst="rect">
            <a:avLst/>
          </a:prstGeom>
          <a:ln w="12700">
            <a:miter lim="400000"/>
          </a:ln>
        </p:spPr>
      </p:pic>
    </p:spTree>
    <p:extLst>
      <p:ext uri="{BB962C8B-B14F-4D97-AF65-F5344CB8AC3E}">
        <p14:creationId xmlns:p14="http://schemas.microsoft.com/office/powerpoint/2010/main" val="22910132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sp>
        <p:nvSpPr>
          <p:cNvPr id="2" name="内容占位符 1"/>
          <p:cNvSpPr>
            <a:spLocks noGrp="1"/>
          </p:cNvSpPr>
          <p:nvPr>
            <p:ph idx="1"/>
          </p:nvPr>
        </p:nvSpPr>
        <p:spPr/>
        <p:txBody>
          <a:bodyPr/>
          <a:lstStyle/>
          <a:p>
            <a:endParaRPr lang="zh-CN" altLang="en-US"/>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extLst/>
            </a:blip>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2051720" y="2344518"/>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7603873" y="2401501"/>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7602607" y="3255777"/>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07777"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smtClean="0">
                <a:latin typeface="Times"/>
                <a:ea typeface="Times"/>
                <a:cs typeface="Times"/>
                <a:sym typeface="Times"/>
              </a:rPr>
              <a:t>C</a:t>
            </a:r>
            <a:r>
              <a:rPr sz="1800" baseline="-20777" dirty="0" smtClean="0">
                <a:latin typeface="Times"/>
                <a:ea typeface="Times"/>
                <a:cs typeface="Times"/>
                <a:sym typeface="Times"/>
              </a:rPr>
              <a:t>1</a:t>
            </a:r>
            <a:r>
              <a:rPr lang="en-US" sz="1800" baseline="-20777" dirty="0" smtClean="0">
                <a:latin typeface="Times"/>
                <a:ea typeface="Times"/>
                <a:cs typeface="Times"/>
                <a:sym typeface="Times"/>
              </a:rPr>
              <a:t>2</a:t>
            </a:r>
            <a:endParaRPr sz="1800" baseline="-20777" dirty="0">
              <a:latin typeface="Times"/>
              <a:ea typeface="Times"/>
              <a:cs typeface="Times"/>
              <a:sym typeface="Times"/>
            </a:endParaRPr>
          </a:p>
        </p:txBody>
      </p:sp>
      <p:sp>
        <p:nvSpPr>
          <p:cNvPr id="16" name="Line"/>
          <p:cNvSpPr/>
          <p:nvPr/>
        </p:nvSpPr>
        <p:spPr>
          <a:xfrm flipH="1" flipV="1">
            <a:off x="1799769" y="1647915"/>
            <a:ext cx="1044039" cy="690598"/>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3" name="组合 2"/>
          <p:cNvGrpSpPr/>
          <p:nvPr/>
        </p:nvGrpSpPr>
        <p:grpSpPr>
          <a:xfrm>
            <a:off x="4123022" y="1033800"/>
            <a:ext cx="2153859" cy="2138117"/>
            <a:chOff x="4123022" y="1033800"/>
            <a:chExt cx="2153859" cy="2138117"/>
          </a:xfrm>
        </p:grpSpPr>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sp>
        <p:nvSpPr>
          <p:cNvPr id="22" name="Line"/>
          <p:cNvSpPr/>
          <p:nvPr/>
        </p:nvSpPr>
        <p:spPr>
          <a:xfrm flipH="1" flipV="1">
            <a:off x="7482596" y="1498902"/>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29495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smtClean="0">
                <a:latin typeface="Times"/>
                <a:ea typeface="Times"/>
                <a:cs typeface="Times"/>
                <a:sym typeface="Times"/>
              </a:rPr>
              <a:t>B</a:t>
            </a:r>
            <a:r>
              <a:rPr sz="1800" baseline="-20777" dirty="0" smtClean="0">
                <a:latin typeface="Times"/>
                <a:ea typeface="Times"/>
                <a:cs typeface="Times"/>
                <a:sym typeface="Times"/>
              </a:rPr>
              <a:t>2</a:t>
            </a:r>
            <a:r>
              <a:rPr lang="en-US" sz="1800" baseline="-20777" dirty="0" smtClean="0">
                <a:latin typeface="Times"/>
                <a:ea typeface="Times"/>
                <a:cs typeface="Times"/>
                <a:sym typeface="Times"/>
              </a:rPr>
              <a:t>2</a:t>
            </a:r>
            <a:endParaRPr sz="1800" baseline="-20777" dirty="0">
              <a:latin typeface="Times"/>
              <a:ea typeface="Times"/>
              <a:cs typeface="Times"/>
              <a:sym typeface="Times"/>
            </a:endParaRPr>
          </a:p>
        </p:txBody>
      </p:sp>
      <p:sp>
        <p:nvSpPr>
          <p:cNvPr id="24" name="Line"/>
          <p:cNvSpPr/>
          <p:nvPr/>
        </p:nvSpPr>
        <p:spPr>
          <a:xfrm flipH="1">
            <a:off x="7399058" y="4074745"/>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extLst/>
          </a:blip>
          <a:stretch>
            <a:fillRect/>
          </a:stretch>
        </p:blipFill>
        <p:spPr>
          <a:xfrm>
            <a:off x="355060" y="5104857"/>
            <a:ext cx="8607555" cy="670610"/>
          </a:xfrm>
          <a:prstGeom prst="rect">
            <a:avLst/>
          </a:prstGeom>
          <a:ln w="12700">
            <a:miter lim="400000"/>
          </a:ln>
        </p:spPr>
      </p:pic>
      <p:grpSp>
        <p:nvGrpSpPr>
          <p:cNvPr id="4" name="组合 3"/>
          <p:cNvGrpSpPr/>
          <p:nvPr/>
        </p:nvGrpSpPr>
        <p:grpSpPr>
          <a:xfrm>
            <a:off x="7350052" y="1049605"/>
            <a:ext cx="1212317" cy="3993302"/>
            <a:chOff x="7350052" y="1049605"/>
            <a:chExt cx="1212317" cy="3993302"/>
          </a:xfrm>
        </p:grpSpPr>
        <p:sp>
          <p:nvSpPr>
            <p:cNvPr id="21" name="B11"/>
            <p:cNvSpPr txBox="1"/>
            <p:nvPr/>
          </p:nvSpPr>
          <p:spPr>
            <a:xfrm>
              <a:off x="7380995" y="1049605"/>
              <a:ext cx="29495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smtClean="0">
                  <a:latin typeface="Times"/>
                  <a:ea typeface="Times"/>
                  <a:cs typeface="Times"/>
                  <a:sym typeface="Times"/>
                </a:rPr>
                <a:t>B</a:t>
              </a:r>
              <a:r>
                <a:rPr lang="en-US" sz="1800" baseline="-20777" dirty="0" smtClean="0">
                  <a:latin typeface="Times"/>
                  <a:ea typeface="Times"/>
                  <a:cs typeface="Times"/>
                  <a:sym typeface="Times"/>
                </a:rPr>
                <a:t>2</a:t>
              </a:r>
              <a:r>
                <a:rPr sz="1800" baseline="-20777" dirty="0" smtClean="0">
                  <a:latin typeface="Times"/>
                  <a:ea typeface="Times"/>
                  <a:cs typeface="Times"/>
                  <a:sym typeface="Times"/>
                </a:rPr>
                <a:t>1</a:t>
              </a:r>
              <a:endParaRPr sz="1800" baseline="-20777" dirty="0">
                <a:latin typeface="Times"/>
                <a:ea typeface="Times"/>
                <a:cs typeface="Times"/>
                <a:sym typeface="Times"/>
              </a:endParaRPr>
            </a:p>
          </p:txBody>
        </p:sp>
        <p:sp>
          <p:nvSpPr>
            <p:cNvPr id="26" name="Rectangle"/>
            <p:cNvSpPr/>
            <p:nvPr/>
          </p:nvSpPr>
          <p:spPr>
            <a:xfrm>
              <a:off x="7596040" y="2401502"/>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7" name="Rectangle"/>
            <p:cNvSpPr/>
            <p:nvPr/>
          </p:nvSpPr>
          <p:spPr>
            <a:xfrm>
              <a:off x="7594774" y="3255778"/>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8" name="Line"/>
            <p:cNvSpPr/>
            <p:nvPr/>
          </p:nvSpPr>
          <p:spPr>
            <a:xfrm flipH="1" flipV="1">
              <a:off x="7474763" y="1498903"/>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9" name="B21"/>
            <p:cNvSpPr txBox="1"/>
            <p:nvPr/>
          </p:nvSpPr>
          <p:spPr>
            <a:xfrm>
              <a:off x="7350052" y="4765908"/>
              <a:ext cx="29495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smtClean="0">
                  <a:latin typeface="Times"/>
                  <a:ea typeface="Times"/>
                  <a:cs typeface="Times"/>
                  <a:sym typeface="Times"/>
                </a:rPr>
                <a:t>B</a:t>
              </a:r>
              <a:r>
                <a:rPr sz="1800" baseline="-20777" dirty="0" smtClean="0">
                  <a:latin typeface="Times"/>
                  <a:ea typeface="Times"/>
                  <a:cs typeface="Times"/>
                  <a:sym typeface="Times"/>
                </a:rPr>
                <a:t>2</a:t>
              </a:r>
              <a:r>
                <a:rPr lang="en-US" sz="1800" baseline="-20777" dirty="0" smtClean="0">
                  <a:latin typeface="Times"/>
                  <a:ea typeface="Times"/>
                  <a:cs typeface="Times"/>
                  <a:sym typeface="Times"/>
                </a:rPr>
                <a:t>2</a:t>
              </a:r>
              <a:endParaRPr sz="1800" baseline="-20777" dirty="0">
                <a:latin typeface="Times"/>
                <a:ea typeface="Times"/>
                <a:cs typeface="Times"/>
                <a:sym typeface="Times"/>
              </a:endParaRPr>
            </a:p>
          </p:txBody>
        </p:sp>
        <p:sp>
          <p:nvSpPr>
            <p:cNvPr id="30" name="Line"/>
            <p:cNvSpPr/>
            <p:nvPr/>
          </p:nvSpPr>
          <p:spPr>
            <a:xfrm flipH="1">
              <a:off x="7391225" y="4074746"/>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pic>
        <p:nvPicPr>
          <p:cNvPr id="6" name="图片 5"/>
          <p:cNvPicPr>
            <a:picLocks noChangeAspect="1"/>
          </p:cNvPicPr>
          <p:nvPr/>
        </p:nvPicPr>
        <p:blipFill>
          <a:blip r:embed="rId5"/>
          <a:stretch>
            <a:fillRect/>
          </a:stretch>
        </p:blipFill>
        <p:spPr>
          <a:xfrm>
            <a:off x="269200" y="5960619"/>
            <a:ext cx="3222680" cy="365860"/>
          </a:xfrm>
          <a:prstGeom prst="rect">
            <a:avLst/>
          </a:prstGeom>
        </p:spPr>
      </p:pic>
    </p:spTree>
    <p:extLst>
      <p:ext uri="{BB962C8B-B14F-4D97-AF65-F5344CB8AC3E}">
        <p14:creationId xmlns:p14="http://schemas.microsoft.com/office/powerpoint/2010/main" val="18818833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t>Block matrix multiplication:  warmup</a:t>
            </a:r>
            <a:endParaRPr lang="en-US" altLang="en-US" dirty="0">
              <a:latin typeface="Arial" charset="0"/>
              <a:cs typeface="Arial" charset="0"/>
            </a:endParaRPr>
          </a:p>
        </p:txBody>
      </p:sp>
      <p:sp>
        <p:nvSpPr>
          <p:cNvPr id="12291" name="Rectangle 3"/>
          <p:cNvSpPr>
            <a:spLocks noGrp="1" noChangeArrowheads="1"/>
          </p:cNvSpPr>
          <p:nvPr>
            <p:ph type="body" idx="1"/>
          </p:nvPr>
        </p:nvSpPr>
        <p:spPr>
          <a:xfrm>
            <a:off x="457200" y="1417638"/>
            <a:ext cx="8229600" cy="4708525"/>
          </a:xfrm>
        </p:spPr>
        <p:txBody>
          <a:bodyPr/>
          <a:lstStyle/>
          <a:p>
            <a:r>
              <a:rPr lang="en-US" altLang="zh-CN" dirty="0"/>
              <a:t>To multiply two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 matrices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a:t>
            </a:r>
          </a:p>
          <a:p>
            <a:pPr lvl="1"/>
            <a:r>
              <a:rPr lang="en-US" altLang="zh-CN" dirty="0"/>
              <a:t>Divide:      partition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 into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blocks.</a:t>
            </a:r>
          </a:p>
          <a:p>
            <a:pPr lvl="1"/>
            <a:r>
              <a:rPr lang="en-US" altLang="zh-CN" dirty="0"/>
              <a:t>Conquer:</a:t>
            </a:r>
            <a:r>
              <a:rPr lang="en-US" altLang="zh-CN" baseline="31999" dirty="0"/>
              <a:t>   </a:t>
            </a:r>
            <a:r>
              <a:rPr lang="en-US" altLang="zh-CN" baseline="-5999" dirty="0"/>
              <a:t> </a:t>
            </a:r>
            <a:r>
              <a:rPr lang="en-US" altLang="zh-CN" dirty="0"/>
              <a:t>multiply </a:t>
            </a:r>
            <a:r>
              <a:rPr lang="en-US" altLang="zh-CN" dirty="0">
                <a:latin typeface="Times"/>
                <a:ea typeface="Times"/>
                <a:cs typeface="Times"/>
                <a:sym typeface="Times"/>
              </a:rPr>
              <a:t>8</a:t>
            </a:r>
            <a:r>
              <a:rPr lang="en-US" altLang="zh-CN" dirty="0"/>
              <a:t> pairs of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matrices, recursively.</a:t>
            </a:r>
          </a:p>
          <a:p>
            <a:pPr lvl="1"/>
            <a:r>
              <a:rPr lang="en-US" altLang="zh-CN" dirty="0"/>
              <a:t>Combine:  add appropriate products using </a:t>
            </a:r>
            <a:r>
              <a:rPr lang="en-US" altLang="zh-CN" dirty="0">
                <a:latin typeface="Times"/>
                <a:ea typeface="Times"/>
                <a:cs typeface="Times"/>
                <a:sym typeface="Times"/>
              </a:rPr>
              <a:t>4</a:t>
            </a:r>
            <a:r>
              <a:rPr lang="en-US" altLang="zh-CN" dirty="0"/>
              <a:t> matrix additions.</a:t>
            </a:r>
          </a:p>
        </p:txBody>
      </p:sp>
      <p:pic>
        <p:nvPicPr>
          <p:cNvPr id="5" name="image.pdf" descr="image.pdf"/>
          <p:cNvPicPr>
            <a:picLocks/>
          </p:cNvPicPr>
          <p:nvPr/>
        </p:nvPicPr>
        <p:blipFill>
          <a:blip r:embed="rId3">
            <a:extLst/>
          </a:blip>
          <a:stretch>
            <a:fillRect/>
          </a:stretch>
        </p:blipFill>
        <p:spPr>
          <a:xfrm>
            <a:off x="5029115" y="3945794"/>
            <a:ext cx="3657685" cy="1663502"/>
          </a:xfrm>
          <a:prstGeom prst="rect">
            <a:avLst/>
          </a:prstGeom>
          <a:ln w="12700">
            <a:miter lim="400000"/>
          </a:ln>
        </p:spPr>
      </p:pic>
      <p:grpSp>
        <p:nvGrpSpPr>
          <p:cNvPr id="6" name="Group"/>
          <p:cNvGrpSpPr/>
          <p:nvPr/>
        </p:nvGrpSpPr>
        <p:grpSpPr>
          <a:xfrm>
            <a:off x="457200" y="4437112"/>
            <a:ext cx="4023816" cy="1455104"/>
            <a:chOff x="229428" y="215651"/>
            <a:chExt cx="5226227" cy="1916820"/>
          </a:xfrm>
        </p:grpSpPr>
        <p:pic>
          <p:nvPicPr>
            <p:cNvPr id="7" name="image.pdf" descr="image.pdf"/>
            <p:cNvPicPr>
              <a:picLocks/>
            </p:cNvPicPr>
            <p:nvPr/>
          </p:nvPicPr>
          <p:blipFill>
            <a:blip r:embed="rId4">
              <a:extLst/>
            </a:blip>
            <a:srcRect/>
            <a:stretch>
              <a:fillRect/>
            </a:stretch>
          </p:blipFill>
          <p:spPr>
            <a:xfrm>
              <a:off x="229428" y="215651"/>
              <a:ext cx="5226228" cy="898529"/>
            </a:xfrm>
            <a:prstGeom prst="rect">
              <a:avLst/>
            </a:prstGeom>
            <a:ln w="12700" cap="flat">
              <a:noFill/>
              <a:miter lim="400000"/>
            </a:ln>
            <a:effectLst/>
          </p:spPr>
        </p:pic>
        <p:sp>
          <p:nvSpPr>
            <p:cNvPr id="8" name="½n-by-½n matrices"/>
            <p:cNvSpPr txBox="1"/>
            <p:nvPr/>
          </p:nvSpPr>
          <p:spPr>
            <a:xfrm>
              <a:off x="1999563" y="1840372"/>
              <a:ext cx="1796630"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buFont typeface="Times"/>
                <a:defRPr sz="1800" i="1">
                  <a:latin typeface="Times"/>
                  <a:ea typeface="Times"/>
                  <a:cs typeface="Times"/>
                  <a:sym typeface="Times"/>
                </a:defRPr>
              </a:lvl1pPr>
            </a:lstStyle>
            <a:p>
              <a:r>
                <a:t>½n-by-½n matrices</a:t>
              </a:r>
            </a:p>
          </p:txBody>
        </p:sp>
        <p:sp>
          <p:nvSpPr>
            <p:cNvPr id="9" name="Line"/>
            <p:cNvSpPr/>
            <p:nvPr/>
          </p:nvSpPr>
          <p:spPr>
            <a:xfrm>
              <a:off x="2529874" y="1236912"/>
              <a:ext cx="237500"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0" name="Line"/>
            <p:cNvSpPr/>
            <p:nvPr/>
          </p:nvSpPr>
          <p:spPr>
            <a:xfrm flipH="1">
              <a:off x="2896812" y="1236912"/>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1" name="Group"/>
          <p:cNvGrpSpPr/>
          <p:nvPr/>
        </p:nvGrpSpPr>
        <p:grpSpPr>
          <a:xfrm>
            <a:off x="1735291" y="3048286"/>
            <a:ext cx="1551202" cy="1010243"/>
            <a:chOff x="0" y="0"/>
            <a:chExt cx="2091843" cy="1305653"/>
          </a:xfrm>
        </p:grpSpPr>
        <p:pic>
          <p:nvPicPr>
            <p:cNvPr id="12" name="Image" descr="Image"/>
            <p:cNvPicPr>
              <a:picLocks noChangeAspect="1"/>
            </p:cNvPicPr>
            <p:nvPr/>
          </p:nvPicPr>
          <p:blipFill>
            <a:blip r:embed="rId5">
              <a:extLst/>
            </a:blip>
            <a:stretch>
              <a:fillRect/>
            </a:stretch>
          </p:blipFill>
          <p:spPr>
            <a:xfrm>
              <a:off x="0" y="1064353"/>
              <a:ext cx="1803400" cy="241301"/>
            </a:xfrm>
            <a:prstGeom prst="rect">
              <a:avLst/>
            </a:prstGeom>
            <a:ln w="12700" cap="flat">
              <a:noFill/>
              <a:miter lim="400000"/>
            </a:ln>
            <a:effectLst/>
          </p:spPr>
        </p:pic>
        <p:sp>
          <p:nvSpPr>
            <p:cNvPr id="13" name="n-by-n matrices"/>
            <p:cNvSpPr txBox="1"/>
            <p:nvPr/>
          </p:nvSpPr>
          <p:spPr>
            <a:xfrm>
              <a:off x="638115" y="0"/>
              <a:ext cx="1453729" cy="292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buFont typeface="Times"/>
                <a:defRPr sz="1800" i="1">
                  <a:latin typeface="Times"/>
                  <a:ea typeface="Times"/>
                  <a:cs typeface="Times"/>
                  <a:sym typeface="Times"/>
                </a:defRPr>
              </a:lvl1pPr>
            </a:lstStyle>
            <a:p>
              <a:r>
                <a:t>n-by-n matrices</a:t>
              </a:r>
            </a:p>
          </p:txBody>
        </p:sp>
        <p:sp>
          <p:nvSpPr>
            <p:cNvPr id="14" name="Line"/>
            <p:cNvSpPr/>
            <p:nvPr/>
          </p:nvSpPr>
          <p:spPr>
            <a:xfrm flipV="1">
              <a:off x="996976" y="374439"/>
              <a:ext cx="237499"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 name="Line"/>
            <p:cNvSpPr/>
            <p:nvPr/>
          </p:nvSpPr>
          <p:spPr>
            <a:xfrm flipH="1" flipV="1">
              <a:off x="1363914" y="374439"/>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6" name="Group"/>
          <p:cNvGrpSpPr/>
          <p:nvPr/>
        </p:nvGrpSpPr>
        <p:grpSpPr>
          <a:xfrm>
            <a:off x="6310537" y="2865840"/>
            <a:ext cx="2266891" cy="977071"/>
            <a:chOff x="0" y="342105"/>
            <a:chExt cx="2266889" cy="977070"/>
          </a:xfrm>
        </p:grpSpPr>
        <p:sp>
          <p:nvSpPr>
            <p:cNvPr id="17" name="8 matrix multiplications…"/>
            <p:cNvSpPr txBox="1"/>
            <p:nvPr/>
          </p:nvSpPr>
          <p:spPr>
            <a:xfrm>
              <a:off x="0" y="342105"/>
              <a:ext cx="2266889"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8 matrix multiplications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18" name="Line"/>
            <p:cNvSpPr/>
            <p:nvPr/>
          </p:nvSpPr>
          <p:spPr>
            <a:xfrm flipV="1">
              <a:off x="320940" y="926305"/>
              <a:ext cx="0" cy="38963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9" name="Line"/>
            <p:cNvSpPr/>
            <p:nvPr/>
          </p:nvSpPr>
          <p:spPr>
            <a:xfrm flipV="1">
              <a:off x="1930604" y="926305"/>
              <a:ext cx="0" cy="39287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0" name="Group"/>
          <p:cNvGrpSpPr/>
          <p:nvPr/>
        </p:nvGrpSpPr>
        <p:grpSpPr>
          <a:xfrm>
            <a:off x="6433117" y="5619139"/>
            <a:ext cx="2183844" cy="948728"/>
            <a:chOff x="-1143505" y="-623189"/>
            <a:chExt cx="2183842" cy="948727"/>
          </a:xfrm>
        </p:grpSpPr>
        <p:sp>
          <p:nvSpPr>
            <p:cNvPr id="21" name="4 matrix additions…"/>
            <p:cNvSpPr txBox="1"/>
            <p:nvPr/>
          </p:nvSpPr>
          <p:spPr>
            <a:xfrm>
              <a:off x="-1143505" y="-258662"/>
              <a:ext cx="2183842"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4 matrix additions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22" name="Line"/>
            <p:cNvSpPr/>
            <p:nvPr/>
          </p:nvSpPr>
          <p:spPr>
            <a:xfrm flipH="1">
              <a:off x="-257974" y="-623189"/>
              <a:ext cx="0" cy="35019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3" name="image.pdf" descr="image.pdf"/>
          <p:cNvPicPr>
            <a:picLocks/>
          </p:cNvPicPr>
          <p:nvPr/>
        </p:nvPicPr>
        <p:blipFill>
          <a:blip r:embed="rId6">
            <a:extLst/>
          </a:blip>
          <a:stretch>
            <a:fillRect/>
          </a:stretch>
        </p:blipFill>
        <p:spPr>
          <a:xfrm>
            <a:off x="723418" y="6061888"/>
            <a:ext cx="4235705" cy="614990"/>
          </a:xfrm>
          <a:prstGeom prst="rect">
            <a:avLst/>
          </a:prstGeom>
          <a:ln w="12700">
            <a:miter lim="400000"/>
          </a:ln>
        </p:spPr>
      </p:pic>
      <p:sp>
        <p:nvSpPr>
          <p:cNvPr id="2" name="矩形 1"/>
          <p:cNvSpPr/>
          <p:nvPr/>
        </p:nvSpPr>
        <p:spPr>
          <a:xfrm>
            <a:off x="3635896" y="5983666"/>
            <a:ext cx="1440160" cy="584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88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16" grpId="0" animBg="1" advAuto="0"/>
      <p:bldP spid="20" grpId="0" animBg="1" advAuto="0"/>
      <p:bldP spid="23" grpId="0" animBg="1" advAuto="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a:t>
            </a:r>
            <a:br>
              <a:rPr lang="en-US" altLang="zh-CN" dirty="0">
                <a:solidFill>
                  <a:srgbClr val="000000"/>
                </a:solidFill>
              </a:rPr>
            </a:br>
            <a:r>
              <a:rPr lang="en-US" altLang="zh-CN" dirty="0">
                <a:solidFill>
                  <a:srgbClr val="000000"/>
                </a:solidFill>
              </a:rPr>
              <a:t>(plus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extLst/>
          </a:blip>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buFont typeface="Times"/>
              <a:defRPr sz="1800" i="1">
                <a:latin typeface="Times"/>
                <a:ea typeface="Times"/>
                <a:cs typeface="Times"/>
                <a:sym typeface="Times"/>
              </a:defRPr>
            </a:lvl1pPr>
          </a:lstStyle>
          <a:p>
            <a:r>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461018" y="1942824"/>
            <a:ext cx="3753033" cy="372922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dirty="0" smtClean="0"/>
              <a:t> </a:t>
            </a:r>
            <a:r>
              <a:rPr sz="2000" dirty="0"/>
              <a:t>(</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dirty="0" smtClean="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dirty="0" smtClean="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dirty="0" smtClean="0"/>
              <a:t> </a:t>
            </a:r>
            <a:r>
              <a:rPr sz="2000" dirty="0"/>
              <a:t>(</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dirty="0" smtClean="0"/>
              <a:t> </a:t>
            </a:r>
            <a:r>
              <a:rPr sz="2000" dirty="0"/>
              <a:t>(</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dirty="0" smtClean="0"/>
              <a:t> </a:t>
            </a:r>
            <a:r>
              <a:rPr sz="2000" dirty="0"/>
              <a:t>(</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dirty="0" smtClean="0"/>
              <a:t> </a:t>
            </a:r>
            <a:r>
              <a:rPr sz="2000" dirty="0"/>
              <a:t>(</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373216"/>
            <a:ext cx="2184401" cy="1174132"/>
            <a:chOff x="422244" y="-374030"/>
            <a:chExt cx="2184400" cy="1174130"/>
          </a:xfrm>
        </p:grpSpPr>
        <p:sp>
          <p:nvSpPr>
            <p:cNvPr id="13" name="7 scalar multiplications"/>
            <p:cNvSpPr txBox="1"/>
            <p:nvPr/>
          </p:nvSpPr>
          <p:spPr>
            <a:xfrm>
              <a:off x="422244" y="508000"/>
              <a:ext cx="2184401" cy="292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t>7 scalar multiplications</a:t>
              </a:r>
            </a:p>
          </p:txBody>
        </p:sp>
        <p:sp>
          <p:nvSpPr>
            <p:cNvPr id="14" name="Line"/>
            <p:cNvSpPr/>
            <p:nvPr/>
          </p:nvSpPr>
          <p:spPr>
            <a:xfrm>
              <a:off x="1549674" y="-374031"/>
              <a:ext cx="1238" cy="79884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2115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a:t>
            </a:r>
            <a:r>
              <a:rPr lang="en-US" altLang="zh-CN" dirty="0" smtClean="0">
                <a:solidFill>
                  <a:srgbClr val="000000"/>
                </a:solidFill>
              </a:rPr>
              <a:t>multiplications (plus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extLst/>
          </a:blip>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buFont typeface="Times"/>
              <a:defRPr sz="1800" i="1">
                <a:latin typeface="Times"/>
                <a:ea typeface="Times"/>
                <a:cs typeface="Times"/>
                <a:sym typeface="Times"/>
              </a:defRPr>
            </a:lvl1pPr>
          </a:lstStyle>
          <a:p>
            <a:r>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448167" y="2204864"/>
            <a:ext cx="3753033" cy="372922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dirty="0" smtClean="0"/>
              <a:t> </a:t>
            </a:r>
            <a:r>
              <a:rPr sz="2000" dirty="0"/>
              <a:t>(</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dirty="0" smtClean="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dirty="0" smtClean="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dirty="0" smtClean="0"/>
              <a:t> </a:t>
            </a:r>
            <a:r>
              <a:rPr sz="2000" dirty="0"/>
              <a:t>(</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dirty="0" smtClean="0"/>
              <a:t> </a:t>
            </a:r>
            <a:r>
              <a:rPr sz="2000" dirty="0"/>
              <a:t>(</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dirty="0" smtClean="0"/>
              <a:t> </a:t>
            </a:r>
            <a:r>
              <a:rPr sz="2000" dirty="0"/>
              <a:t>(</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dirty="0" smtClean="0"/>
              <a:t> </a:t>
            </a:r>
            <a:r>
              <a:rPr sz="2000" dirty="0"/>
              <a:t>(</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661248"/>
            <a:ext cx="2184402" cy="886100"/>
            <a:chOff x="422244" y="-85998"/>
            <a:chExt cx="2184401" cy="886098"/>
          </a:xfrm>
        </p:grpSpPr>
        <p:sp>
          <p:nvSpPr>
            <p:cNvPr id="13" name="7 scalar multiplications"/>
            <p:cNvSpPr txBox="1"/>
            <p:nvPr/>
          </p:nvSpPr>
          <p:spPr>
            <a:xfrm>
              <a:off x="422244" y="508000"/>
              <a:ext cx="2184401" cy="292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t>7 scalar multiplications</a:t>
              </a:r>
            </a:p>
          </p:txBody>
        </p:sp>
        <p:sp>
          <p:nvSpPr>
            <p:cNvPr id="14" name="Line"/>
            <p:cNvSpPr/>
            <p:nvPr/>
          </p:nvSpPr>
          <p:spPr>
            <a:xfrm flipH="1">
              <a:off x="1550911" y="-85998"/>
              <a:ext cx="0" cy="51080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5" name="n-by-n"/>
          <p:cNvSpPr txBox="1"/>
          <p:nvPr/>
        </p:nvSpPr>
        <p:spPr>
          <a:xfrm>
            <a:off x="4078079" y="1117608"/>
            <a:ext cx="780797"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defRPr sz="1800" i="1">
                <a:latin typeface="Times"/>
                <a:ea typeface="Times"/>
                <a:cs typeface="Times"/>
                <a:sym typeface="Times"/>
              </a:defRPr>
            </a:pPr>
            <a:r>
              <a:rPr sz="2400"/>
              <a:t>n</a:t>
            </a:r>
            <a:r>
              <a:rPr sz="2000">
                <a:latin typeface="+mn-lt"/>
                <a:ea typeface="+mn-ea"/>
                <a:cs typeface="+mn-cs"/>
                <a:sym typeface="Lucida Sans"/>
              </a:rPr>
              <a:t>-</a:t>
            </a:r>
            <a:r>
              <a:rPr sz="2000" i="0">
                <a:latin typeface="+mn-lt"/>
                <a:ea typeface="+mn-ea"/>
                <a:cs typeface="+mn-cs"/>
                <a:sym typeface="Lucida Sans"/>
              </a:rPr>
              <a:t>by</a:t>
            </a:r>
            <a:r>
              <a:rPr sz="2000">
                <a:latin typeface="+mn-lt"/>
                <a:ea typeface="+mn-ea"/>
                <a:cs typeface="+mn-cs"/>
                <a:sym typeface="Lucida Sans"/>
              </a:rPr>
              <a:t>-</a:t>
            </a:r>
            <a:r>
              <a:rPr sz="2400"/>
              <a:t>n</a:t>
            </a:r>
          </a:p>
        </p:txBody>
      </p:sp>
      <p:sp>
        <p:nvSpPr>
          <p:cNvPr id="16" name="½n-by-½n matrix"/>
          <p:cNvSpPr txBox="1"/>
          <p:nvPr/>
        </p:nvSpPr>
        <p:spPr>
          <a:xfrm>
            <a:off x="6142450" y="1111655"/>
            <a:ext cx="1994282"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defRPr sz="1800" i="1">
                <a:latin typeface="Times"/>
                <a:ea typeface="Times"/>
                <a:cs typeface="Times"/>
                <a:sym typeface="Times"/>
              </a:defRPr>
            </a:pPr>
            <a:r>
              <a:rPr sz="2400" i="0" dirty="0"/>
              <a:t>½</a:t>
            </a:r>
            <a:r>
              <a:rPr sz="2400" dirty="0"/>
              <a:t>n</a:t>
            </a:r>
            <a:r>
              <a:rPr i="0" dirty="0">
                <a:latin typeface="+mn-lt"/>
                <a:ea typeface="+mn-ea"/>
                <a:cs typeface="+mn-cs"/>
                <a:sym typeface="Lucida Sans"/>
              </a:rPr>
              <a:t>-by-</a:t>
            </a:r>
            <a:r>
              <a:rPr sz="2400" i="0" dirty="0"/>
              <a:t>½</a:t>
            </a:r>
            <a:r>
              <a:rPr sz="2400" dirty="0"/>
              <a:t>n</a:t>
            </a:r>
            <a:r>
              <a:rPr i="0" dirty="0">
                <a:latin typeface="+mn-lt"/>
                <a:ea typeface="+mn-ea"/>
                <a:cs typeface="+mn-cs"/>
                <a:sym typeface="Lucida Sans"/>
              </a:rPr>
              <a:t> matrix</a:t>
            </a:r>
          </a:p>
        </p:txBody>
      </p:sp>
      <p:sp>
        <p:nvSpPr>
          <p:cNvPr id="17" name="Line"/>
          <p:cNvSpPr/>
          <p:nvPr/>
        </p:nvSpPr>
        <p:spPr>
          <a:xfrm>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8" name="Line"/>
          <p:cNvSpPr/>
          <p:nvPr/>
        </p:nvSpPr>
        <p:spPr>
          <a:xfrm flipV="1">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9" name="Line"/>
          <p:cNvSpPr/>
          <p:nvPr/>
        </p:nvSpPr>
        <p:spPr>
          <a:xfrm flipV="1">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20" name="Line"/>
          <p:cNvSpPr/>
          <p:nvPr/>
        </p:nvSpPr>
        <p:spPr>
          <a:xfrm>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Tree>
    <p:extLst>
      <p:ext uri="{BB962C8B-B14F-4D97-AF65-F5344CB8AC3E}">
        <p14:creationId xmlns:p14="http://schemas.microsoft.com/office/powerpoint/2010/main" val="4179765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67544" y="1584386"/>
            <a:ext cx="8229600" cy="4525963"/>
          </a:xfrm>
        </p:spPr>
        <p:txBody>
          <a:bodyPr>
            <a:normAutofit/>
          </a:bodyPr>
          <a:lstStyle/>
          <a:p>
            <a:pPr>
              <a:buFont typeface="Arial" charset="0"/>
              <a:buNone/>
            </a:pPr>
            <a:r>
              <a:rPr lang="en-US" altLang="en-US" dirty="0">
                <a:latin typeface="Arial" charset="0"/>
                <a:cs typeface="Arial" charset="0"/>
              </a:rPr>
              <a:t>	</a:t>
            </a:r>
          </a:p>
        </p:txBody>
      </p:sp>
      <p:sp>
        <p:nvSpPr>
          <p:cNvPr id="2" name="矩形 1"/>
          <p:cNvSpPr/>
          <p:nvPr/>
        </p:nvSpPr>
        <p:spPr>
          <a:xfrm>
            <a:off x="971600" y="548680"/>
            <a:ext cx="6822504" cy="5858014"/>
          </a:xfrm>
          <a:prstGeom prst="rect">
            <a:avLst/>
          </a:prstGeom>
        </p:spPr>
        <p:txBody>
          <a:bodyPr wrap="square">
            <a:spAutoFit/>
          </a:bodyPr>
          <a:lstStyle/>
          <a:p>
            <a:pPr>
              <a:spcBef>
                <a:spcPts val="1100"/>
              </a:spcBef>
              <a:defRPr sz="2400" i="1">
                <a:solidFill>
                  <a:srgbClr val="000000"/>
                </a:solidFill>
                <a:latin typeface="Times"/>
                <a:ea typeface="Times"/>
                <a:cs typeface="Times"/>
                <a:sym typeface="Times"/>
              </a:defRPr>
            </a:pPr>
            <a:r>
              <a:rPr lang="en-US" altLang="zh-CN" sz="2000" cap="small" dirty="0">
                <a:solidFill>
                  <a:srgbClr val="003F83"/>
                </a:solidFill>
              </a:rPr>
              <a:t>Strassen</a:t>
            </a:r>
            <a:r>
              <a:rPr lang="en-US" altLang="zh-CN" sz="2000" dirty="0"/>
              <a:t>(n, A, B)                          </a:t>
            </a:r>
            <a:endParaRPr lang="en-US" altLang="zh-CN" sz="500" dirty="0"/>
          </a:p>
          <a:p>
            <a:pPr>
              <a:spcBef>
                <a:spcPts val="1000"/>
              </a:spcBef>
              <a:defRPr sz="2400">
                <a:solidFill>
                  <a:srgbClr val="000000"/>
                </a:solidFill>
                <a:latin typeface="Times"/>
                <a:ea typeface="Times"/>
                <a:cs typeface="Times"/>
                <a:sym typeface="Times"/>
              </a:defRPr>
            </a:pPr>
            <a:r>
              <a:rPr lang="en-US" altLang="zh-CN" sz="1700" cap="small" dirty="0" smtClean="0">
                <a:solidFill>
                  <a:srgbClr val="003F83"/>
                </a:solidFill>
              </a:rPr>
              <a:t>If</a:t>
            </a:r>
            <a:r>
              <a:rPr lang="en-US" altLang="zh-CN" sz="1700" dirty="0" smtClean="0"/>
              <a:t>  (</a:t>
            </a:r>
            <a:r>
              <a:rPr lang="en-US" altLang="zh-CN" sz="1700" i="1" dirty="0" smtClean="0"/>
              <a:t>n</a:t>
            </a:r>
            <a:r>
              <a:rPr lang="en-US" altLang="zh-CN" sz="1700" dirty="0" smtClean="0"/>
              <a:t> = 1) </a:t>
            </a:r>
            <a:r>
              <a:rPr lang="en-US" altLang="zh-CN" sz="1700" cap="small" dirty="0" smtClean="0">
                <a:solidFill>
                  <a:srgbClr val="003F83"/>
                </a:solidFill>
              </a:rPr>
              <a:t>Return</a:t>
            </a:r>
            <a:r>
              <a:rPr lang="en-US" altLang="zh-CN" sz="1700" i="1" cap="small" dirty="0" smtClean="0"/>
              <a:t> </a:t>
            </a:r>
            <a:r>
              <a:rPr lang="en-US" altLang="zh-CN" sz="1700" dirty="0" smtClean="0"/>
              <a:t> </a:t>
            </a:r>
            <a:r>
              <a:rPr lang="en-US" altLang="zh-CN" sz="1700" i="1" dirty="0" smtClean="0"/>
              <a:t>A</a:t>
            </a:r>
            <a:r>
              <a:rPr lang="en-US" altLang="zh-CN" sz="1700" dirty="0" smtClean="0"/>
              <a:t> </a:t>
            </a:r>
            <a:r>
              <a:rPr lang="en-US" altLang="zh-CN" sz="1700" i="1" dirty="0" smtClean="0"/>
              <a:t>B</a:t>
            </a:r>
            <a:r>
              <a:rPr lang="en-US" altLang="zh-CN" sz="1700" dirty="0" smtClean="0"/>
              <a:t>.</a:t>
            </a:r>
            <a:endParaRPr lang="en-US" altLang="zh-CN" sz="1700" i="1" dirty="0" smtClean="0"/>
          </a:p>
          <a:p>
            <a:pPr>
              <a:spcBef>
                <a:spcPts val="1000"/>
              </a:spcBef>
              <a:defRPr sz="2400">
                <a:solidFill>
                  <a:srgbClr val="000000"/>
                </a:solidFill>
                <a:latin typeface="Times"/>
                <a:ea typeface="Times"/>
                <a:cs typeface="Times"/>
                <a:sym typeface="Times"/>
              </a:defRPr>
            </a:pPr>
            <a:r>
              <a:rPr lang="en-US" altLang="zh-CN" sz="1700" dirty="0" smtClean="0"/>
              <a:t>Partition </a:t>
            </a:r>
            <a:r>
              <a:rPr lang="en-US" altLang="zh-CN" sz="1700" i="1" dirty="0"/>
              <a:t>A</a:t>
            </a:r>
            <a:r>
              <a:rPr lang="en-US" altLang="zh-CN" sz="1700" dirty="0"/>
              <a:t> and </a:t>
            </a:r>
            <a:r>
              <a:rPr lang="en-US" altLang="zh-CN" sz="1700" i="1" dirty="0"/>
              <a:t>B</a:t>
            </a:r>
            <a:r>
              <a:rPr lang="en-US" altLang="zh-CN" sz="1700" dirty="0"/>
              <a:t> into ½</a:t>
            </a:r>
            <a:r>
              <a:rPr lang="en-US" altLang="zh-CN" sz="1700" i="1" dirty="0"/>
              <a:t>n</a:t>
            </a:r>
            <a:r>
              <a:rPr lang="en-US" altLang="zh-CN" sz="1700" dirty="0"/>
              <a:t>-by-½</a:t>
            </a:r>
            <a:r>
              <a:rPr lang="en-US" altLang="zh-CN" sz="1700" i="1" dirty="0"/>
              <a:t>n</a:t>
            </a:r>
            <a:r>
              <a:rPr lang="en-US" altLang="zh-CN" sz="1700" dirty="0"/>
              <a:t> blocks.</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spc="215" baseline="-5999" dirty="0"/>
              <a:t>1</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a:t>
            </a:r>
            <a:r>
              <a:rPr lang="en-US" altLang="zh-CN" sz="1700" i="1" dirty="0"/>
              <a:t>B</a:t>
            </a:r>
            <a:r>
              <a:rPr lang="en-US" altLang="zh-CN" sz="1700" baseline="-5999" dirty="0"/>
              <a:t>12</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2</a:t>
            </a:r>
            <a:r>
              <a:rPr lang="en-US" altLang="zh-CN" sz="1700" dirty="0"/>
              <a:t> ← </a:t>
            </a:r>
            <a:r>
              <a:rPr lang="en-US" altLang="zh-CN" sz="1700" cap="small" dirty="0">
                <a:solidFill>
                  <a:srgbClr val="003F83"/>
                </a:solidFill>
              </a:rPr>
              <a:t>Strassen</a:t>
            </a:r>
            <a:r>
              <a:rPr lang="en-US" altLang="zh-CN" sz="1700" dirty="0"/>
              <a:t>(</a:t>
            </a:r>
            <a:r>
              <a:rPr lang="en-US" altLang="zh-CN" sz="1700" i="1" dirty="0"/>
              <a:t>n </a:t>
            </a:r>
            <a:r>
              <a:rPr lang="en-US" altLang="zh-CN" sz="1700" dirty="0"/>
              <a:t>/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12</a:t>
            </a:r>
            <a:r>
              <a:rPr lang="en-US" altLang="zh-CN" sz="1700" dirty="0"/>
              <a:t>),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3</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4</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5</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6</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12</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7</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21</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12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11</a:t>
            </a:r>
            <a:r>
              <a:rPr lang="en-US" altLang="zh-CN" sz="1700" dirty="0"/>
              <a:t>  =  </a:t>
            </a:r>
            <a:r>
              <a:rPr lang="en-US" altLang="zh-CN" sz="1700" baseline="31999" dirty="0"/>
              <a:t> </a:t>
            </a:r>
            <a:r>
              <a:rPr lang="en-US" altLang="zh-CN" sz="1700" i="1" dirty="0"/>
              <a:t>P</a:t>
            </a:r>
            <a:r>
              <a:rPr lang="en-US" altLang="zh-CN" sz="1700" baseline="-5999" dirty="0"/>
              <a:t>5</a:t>
            </a:r>
            <a:r>
              <a:rPr lang="en-US" altLang="zh-CN" sz="1700" dirty="0"/>
              <a:t> + </a:t>
            </a:r>
            <a:r>
              <a:rPr lang="en-US" altLang="zh-CN" sz="1700" i="1" dirty="0"/>
              <a:t>P</a:t>
            </a:r>
            <a:r>
              <a:rPr lang="en-US" altLang="zh-CN" sz="1700" baseline="-5999" dirty="0"/>
              <a:t>4</a:t>
            </a:r>
            <a:r>
              <a:rPr lang="en-US" altLang="zh-CN" sz="1700" dirty="0"/>
              <a:t> –</a:t>
            </a:r>
            <a:r>
              <a:rPr lang="en-US" altLang="zh-CN" sz="1700" i="1" dirty="0"/>
              <a:t> P</a:t>
            </a:r>
            <a:r>
              <a:rPr lang="en-US" altLang="zh-CN" sz="1700" baseline="-5999" dirty="0"/>
              <a:t>2</a:t>
            </a:r>
            <a:r>
              <a:rPr lang="en-US" altLang="zh-CN" sz="1700" dirty="0"/>
              <a:t> +</a:t>
            </a:r>
            <a:r>
              <a:rPr lang="en-US" altLang="zh-CN" sz="1700" i="1" dirty="0"/>
              <a:t> P</a:t>
            </a:r>
            <a:r>
              <a:rPr lang="en-US" altLang="zh-CN" sz="1700" baseline="-5999" dirty="0"/>
              <a:t>6</a:t>
            </a:r>
            <a:r>
              <a:rPr lang="en-US" altLang="zh-CN" sz="1700" dirty="0"/>
              <a:t>.</a:t>
            </a:r>
            <a:endParaRPr lang="en-US" altLang="zh-CN" sz="1700" baseline="-5999" dirty="0"/>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21</a:t>
            </a:r>
            <a:r>
              <a:rPr lang="en-US" altLang="zh-CN" sz="1700" dirty="0"/>
              <a:t>  =  </a:t>
            </a:r>
            <a:r>
              <a:rPr lang="en-US" altLang="zh-CN" sz="1700" baseline="31999" dirty="0"/>
              <a:t> </a:t>
            </a:r>
            <a:r>
              <a:rPr lang="en-US" altLang="zh-CN" sz="1700" i="1" dirty="0"/>
              <a:t>P</a:t>
            </a:r>
            <a:r>
              <a:rPr lang="en-US" altLang="zh-CN" sz="1700" baseline="-5999" dirty="0"/>
              <a:t>3</a:t>
            </a:r>
            <a:r>
              <a:rPr lang="en-US" altLang="zh-CN" sz="1700" dirty="0"/>
              <a:t> + </a:t>
            </a:r>
            <a:r>
              <a:rPr lang="en-US" altLang="zh-CN" sz="1700" i="1" dirty="0"/>
              <a:t>P</a:t>
            </a:r>
            <a:r>
              <a:rPr lang="en-US" altLang="zh-CN" sz="1700" baseline="-5999" dirty="0"/>
              <a:t>4</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5</a:t>
            </a:r>
            <a:r>
              <a:rPr lang="en-US" altLang="zh-CN" sz="1700" dirty="0"/>
              <a:t> –</a:t>
            </a:r>
            <a:r>
              <a:rPr lang="en-US" altLang="zh-CN" sz="1700" i="1" dirty="0"/>
              <a:t> P</a:t>
            </a:r>
            <a:r>
              <a:rPr lang="en-US" altLang="zh-CN" sz="1700" baseline="-5999" dirty="0"/>
              <a:t>3</a:t>
            </a:r>
            <a:r>
              <a:rPr lang="en-US" altLang="zh-CN" sz="1700" dirty="0"/>
              <a:t> –</a:t>
            </a:r>
            <a:r>
              <a:rPr lang="en-US" altLang="zh-CN" sz="1700" i="1" dirty="0"/>
              <a:t> P</a:t>
            </a:r>
            <a:r>
              <a:rPr lang="en-US" altLang="zh-CN" sz="1700" baseline="-5999" dirty="0"/>
              <a:t>7</a:t>
            </a:r>
            <a:r>
              <a:rPr lang="en-US" altLang="zh-CN" sz="1700" dirty="0"/>
              <a:t>.</a:t>
            </a:r>
          </a:p>
          <a:p>
            <a:pPr>
              <a:spcBef>
                <a:spcPts val="1000"/>
              </a:spcBef>
              <a:defRPr sz="2400" i="1">
                <a:solidFill>
                  <a:srgbClr val="000000"/>
                </a:solidFill>
                <a:latin typeface="Times"/>
                <a:ea typeface="Times"/>
                <a:cs typeface="Times"/>
                <a:sym typeface="Times"/>
              </a:defRPr>
            </a:pPr>
            <a:r>
              <a:rPr lang="en-US" altLang="zh-CN" sz="1700" cap="small" dirty="0">
                <a:solidFill>
                  <a:srgbClr val="003F83"/>
                </a:solidFill>
              </a:rPr>
              <a:t>Return</a:t>
            </a:r>
            <a:r>
              <a:rPr lang="en-US" altLang="zh-CN" sz="1700" dirty="0"/>
              <a:t> </a:t>
            </a:r>
            <a:r>
              <a:rPr lang="en-US" altLang="zh-CN" sz="1700" cap="small" baseline="-5999" dirty="0">
                <a:solidFill>
                  <a:srgbClr val="003F83"/>
                </a:solidFill>
              </a:rPr>
              <a:t> </a:t>
            </a:r>
            <a:r>
              <a:rPr lang="en-US" altLang="zh-CN" sz="1700" dirty="0"/>
              <a:t>C.</a:t>
            </a:r>
          </a:p>
        </p:txBody>
      </p:sp>
      <p:grpSp>
        <p:nvGrpSpPr>
          <p:cNvPr id="7" name="Group"/>
          <p:cNvGrpSpPr/>
          <p:nvPr/>
        </p:nvGrpSpPr>
        <p:grpSpPr>
          <a:xfrm>
            <a:off x="2195736" y="260648"/>
            <a:ext cx="5323177" cy="366928"/>
            <a:chOff x="0" y="0"/>
            <a:chExt cx="5323176" cy="366927"/>
          </a:xfrm>
        </p:grpSpPr>
        <p:sp>
          <p:nvSpPr>
            <p:cNvPr id="8" name="assume n is a power of 2"/>
            <p:cNvSpPr txBox="1"/>
            <p:nvPr/>
          </p:nvSpPr>
          <p:spPr>
            <a:xfrm>
              <a:off x="2840275" y="0"/>
              <a:ext cx="2482902" cy="260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dirty="0"/>
                <a:t>assume </a:t>
              </a:r>
              <a:r>
                <a:rPr sz="1800" i="1" dirty="0">
                  <a:latin typeface="Times"/>
                  <a:ea typeface="Times"/>
                  <a:cs typeface="Times"/>
                  <a:sym typeface="Times"/>
                </a:rPr>
                <a:t>n</a:t>
              </a:r>
              <a:r>
                <a:rPr dirty="0"/>
                <a:t> is a power of 2</a:t>
              </a:r>
            </a:p>
          </p:txBody>
        </p:sp>
        <p:sp>
          <p:nvSpPr>
            <p:cNvPr id="9" name="Line"/>
            <p:cNvSpPr/>
            <p:nvPr/>
          </p:nvSpPr>
          <p:spPr>
            <a:xfrm>
              <a:off x="0" y="128373"/>
              <a:ext cx="2730753" cy="2385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noFill/>
            <a:ln w="25400" cap="flat">
              <a:solidFill>
                <a:srgbClr val="8D3124"/>
              </a:solidFill>
              <a:prstDash val="solid"/>
              <a:miter lim="400000"/>
              <a:tailEnd type="stealth" w="med" len="med"/>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0" name="Group"/>
          <p:cNvGrpSpPr/>
          <p:nvPr/>
        </p:nvGrpSpPr>
        <p:grpSpPr>
          <a:xfrm>
            <a:off x="5292079" y="1124743"/>
            <a:ext cx="3109208" cy="3276000"/>
            <a:chOff x="-1" y="-1656149"/>
            <a:chExt cx="3109206" cy="3275998"/>
          </a:xfrm>
        </p:grpSpPr>
        <p:grpSp>
          <p:nvGrpSpPr>
            <p:cNvPr id="11" name="Group"/>
            <p:cNvGrpSpPr/>
            <p:nvPr/>
          </p:nvGrpSpPr>
          <p:grpSpPr>
            <a:xfrm>
              <a:off x="73991" y="-166970"/>
              <a:ext cx="3035214" cy="304801"/>
              <a:chOff x="0" y="0"/>
              <a:chExt cx="3035213" cy="304800"/>
            </a:xfrm>
          </p:grpSpPr>
          <p:sp>
            <p:nvSpPr>
              <p:cNvPr id="13" name="7 T(n / 2) + Θ(n2)"/>
              <p:cNvSpPr txBox="1"/>
              <p:nvPr/>
            </p:nvSpPr>
            <p:spPr>
              <a:xfrm>
                <a:off x="1207348" y="0"/>
                <a:ext cx="1827866"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t>7 </a:t>
                </a:r>
                <a:r>
                  <a:rPr i="1"/>
                  <a:t>T</a:t>
                </a:r>
                <a:r>
                  <a:t>(</a:t>
                </a:r>
                <a:r>
                  <a:rPr i="1"/>
                  <a:t>n</a:t>
                </a:r>
                <a:r>
                  <a:t> / 2) + Θ(</a:t>
                </a:r>
                <a:r>
                  <a:rPr i="1"/>
                  <a:t>n</a:t>
                </a:r>
                <a:r>
                  <a:rPr baseline="31999"/>
                  <a:t>2</a:t>
                </a:r>
                <a:r>
                  <a:t>)</a:t>
                </a:r>
              </a:p>
            </p:txBody>
          </p:sp>
          <p:sp>
            <p:nvSpPr>
              <p:cNvPr id="14"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2" name="Line"/>
            <p:cNvSpPr/>
            <p:nvPr/>
          </p:nvSpPr>
          <p:spPr>
            <a:xfrm flipV="1">
              <a:off x="-1" y="-1656149"/>
              <a:ext cx="2" cy="327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5" name="Group"/>
          <p:cNvGrpSpPr/>
          <p:nvPr/>
        </p:nvGrpSpPr>
        <p:grpSpPr>
          <a:xfrm>
            <a:off x="3491880" y="4449449"/>
            <a:ext cx="2001290" cy="1660898"/>
            <a:chOff x="-2794000" y="1659839"/>
            <a:chExt cx="2001289" cy="1660897"/>
          </a:xfrm>
        </p:grpSpPr>
        <p:grpSp>
          <p:nvGrpSpPr>
            <p:cNvPr id="16" name="Group"/>
            <p:cNvGrpSpPr/>
            <p:nvPr/>
          </p:nvGrpSpPr>
          <p:grpSpPr>
            <a:xfrm>
              <a:off x="-2606261" y="2303401"/>
              <a:ext cx="1813551" cy="304801"/>
              <a:chOff x="0" y="0"/>
              <a:chExt cx="1813549" cy="304800"/>
            </a:xfrm>
          </p:grpSpPr>
          <p:sp>
            <p:nvSpPr>
              <p:cNvPr id="18" name="Θ(n2)"/>
              <p:cNvSpPr txBox="1"/>
              <p:nvPr/>
            </p:nvSpPr>
            <p:spPr>
              <a:xfrm>
                <a:off x="1208430" y="0"/>
                <a:ext cx="605120"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baseline="31999" dirty="0"/>
                  <a:t>2</a:t>
                </a:r>
                <a:r>
                  <a:rPr dirty="0"/>
                  <a:t>)</a:t>
                </a:r>
              </a:p>
            </p:txBody>
          </p:sp>
          <p:sp>
            <p:nvSpPr>
              <p:cNvPr id="19"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7" name="Line"/>
            <p:cNvSpPr/>
            <p:nvPr/>
          </p:nvSpPr>
          <p:spPr>
            <a:xfrm flipV="1">
              <a:off x="-2794000" y="1659839"/>
              <a:ext cx="0" cy="1660899"/>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pic>
        <p:nvPicPr>
          <p:cNvPr id="20" name="image.pdf" descr="image.pdf"/>
          <p:cNvPicPr>
            <a:picLocks noChangeAspect="1"/>
          </p:cNvPicPr>
          <p:nvPr/>
        </p:nvPicPr>
        <p:blipFill>
          <a:blip r:embed="rId3">
            <a:extLst/>
          </a:blip>
          <a:stretch>
            <a:fillRect/>
          </a:stretch>
        </p:blipFill>
        <p:spPr>
          <a:xfrm>
            <a:off x="5004048" y="5892991"/>
            <a:ext cx="3844818" cy="661876"/>
          </a:xfrm>
          <a:prstGeom prst="rect">
            <a:avLst/>
          </a:prstGeom>
          <a:ln w="12700">
            <a:miter lim="400000"/>
          </a:ln>
        </p:spPr>
      </p:pic>
    </p:spTree>
    <p:extLst>
      <p:ext uri="{BB962C8B-B14F-4D97-AF65-F5344CB8AC3E}">
        <p14:creationId xmlns:p14="http://schemas.microsoft.com/office/powerpoint/2010/main" val="215850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5" grpId="0" animBg="1" advAuto="0"/>
      <p:bldP spid="20"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Analysis of Strassen’s algorithm</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10000"/>
          </a:bodyPr>
          <a:lstStyle/>
          <a:p>
            <a:pPr>
              <a:buNone/>
            </a:pPr>
            <a:r>
              <a:rPr lang="en-US" altLang="zh-CN" b="1" dirty="0"/>
              <a:t>Theorem.  </a:t>
            </a:r>
            <a:r>
              <a:rPr lang="en-US" altLang="zh-CN" dirty="0">
                <a:solidFill>
                  <a:srgbClr val="000000"/>
                </a:solidFill>
              </a:rPr>
              <a:t>Strassen’s algorithm requires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4499" dirty="0">
                <a:solidFill>
                  <a:srgbClr val="000000"/>
                </a:solidFill>
                <a:uFill>
                  <a:solidFill>
                    <a:srgbClr val="000000"/>
                  </a:solidFill>
                </a:uFill>
                <a:latin typeface="Times"/>
                <a:ea typeface="Times"/>
                <a:cs typeface="Times"/>
                <a:sym typeface="Times"/>
              </a:rPr>
              <a:t>2.81</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rPr>
              <a:t> arithmetic operations to multiply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 matrices</a:t>
            </a:r>
            <a:r>
              <a:rPr lang="en-US" altLang="zh-CN" dirty="0" smtClean="0">
                <a:solidFill>
                  <a:srgbClr val="000000"/>
                </a:solidFill>
              </a:rPr>
              <a:t>.</a:t>
            </a:r>
          </a:p>
          <a:p>
            <a:pPr marL="0" indent="0">
              <a:buNone/>
            </a:pPr>
            <a:r>
              <a:rPr lang="en-US" altLang="zh-CN" b="1" dirty="0"/>
              <a:t>Pf. </a:t>
            </a:r>
          </a:p>
          <a:p>
            <a:pPr lvl="1"/>
            <a:r>
              <a:rPr lang="en-US" altLang="zh-CN" dirty="0"/>
              <a:t>When </a:t>
            </a:r>
            <a:r>
              <a:rPr lang="en-US" altLang="zh-CN" i="1" dirty="0">
                <a:uFill>
                  <a:solidFill>
                    <a:srgbClr val="000000"/>
                  </a:solidFill>
                </a:uFill>
                <a:latin typeface="Times"/>
                <a:ea typeface="Times"/>
                <a:cs typeface="Times"/>
                <a:sym typeface="Times"/>
              </a:rPr>
              <a:t>n</a:t>
            </a:r>
            <a:r>
              <a:rPr lang="en-US" altLang="zh-CN" dirty="0"/>
              <a:t> is a power of 2, apply Case 1 of the master theorem:</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endParaRPr lang="en-US" altLang="zh-CN" dirty="0"/>
          </a:p>
          <a:p>
            <a:pPr lvl="1"/>
            <a:endParaRPr lang="en-US" altLang="zh-CN" dirty="0" smtClean="0"/>
          </a:p>
          <a:p>
            <a:pPr lvl="1"/>
            <a:r>
              <a:rPr lang="en-US" altLang="zh-CN" dirty="0" smtClean="0"/>
              <a:t>When </a:t>
            </a:r>
            <a:r>
              <a:rPr lang="en-US" altLang="zh-CN" i="1" dirty="0">
                <a:latin typeface="Times"/>
                <a:ea typeface="Times"/>
                <a:cs typeface="Times"/>
                <a:sym typeface="Times"/>
              </a:rPr>
              <a:t>n</a:t>
            </a:r>
            <a:r>
              <a:rPr lang="en-US" altLang="zh-CN" dirty="0"/>
              <a:t> is not a power of 2, pad matrices with zeros to be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a:t>
            </a:r>
            <a:br>
              <a:rPr lang="en-US" altLang="zh-CN" dirty="0"/>
            </a:br>
            <a:r>
              <a:rPr lang="en-US" altLang="zh-CN" dirty="0"/>
              <a:t>where </a:t>
            </a:r>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dirty="0">
                <a:latin typeface="Times"/>
                <a:ea typeface="Times"/>
                <a:cs typeface="Times"/>
                <a:sym typeface="Times"/>
              </a:rPr>
              <a:t>n′</a:t>
            </a:r>
            <a:r>
              <a:rPr lang="en-US" altLang="zh-CN" dirty="0">
                <a:latin typeface="Times"/>
                <a:ea typeface="Times"/>
                <a:cs typeface="Times"/>
                <a:sym typeface="Times"/>
              </a:rPr>
              <a:t> &lt; 2</a:t>
            </a:r>
            <a:r>
              <a:rPr lang="en-US" altLang="zh-CN" i="1" dirty="0">
                <a:latin typeface="Times"/>
                <a:ea typeface="Times"/>
                <a:cs typeface="Times"/>
                <a:sym typeface="Times"/>
              </a:rPr>
              <a:t>n</a:t>
            </a:r>
            <a:r>
              <a:rPr lang="en-US" altLang="zh-CN" dirty="0"/>
              <a:t> and </a:t>
            </a:r>
            <a:r>
              <a:rPr lang="en-US" altLang="zh-CN" i="1" dirty="0">
                <a:latin typeface="Times"/>
                <a:ea typeface="Times"/>
                <a:cs typeface="Times"/>
                <a:sym typeface="Times"/>
              </a:rPr>
              <a:t>n′</a:t>
            </a:r>
            <a:r>
              <a:rPr lang="en-US" altLang="zh-CN" dirty="0"/>
              <a:t> is a power of 2</a:t>
            </a:r>
            <a:r>
              <a:rPr lang="en-US" altLang="zh-CN" dirty="0" smtClean="0"/>
              <a:t>.</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marL="357188" indent="-357188">
              <a:buNone/>
            </a:pP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pic>
        <p:nvPicPr>
          <p:cNvPr id="6" name="image.pdf" descr="image.pdf"/>
          <p:cNvPicPr>
            <a:picLocks/>
          </p:cNvPicPr>
          <p:nvPr/>
        </p:nvPicPr>
        <p:blipFill>
          <a:blip r:embed="rId3">
            <a:extLst/>
          </a:blip>
          <a:stretch>
            <a:fillRect/>
          </a:stretch>
        </p:blipFill>
        <p:spPr>
          <a:xfrm>
            <a:off x="1187624" y="3068960"/>
            <a:ext cx="5976664" cy="720080"/>
          </a:xfrm>
          <a:prstGeom prst="rect">
            <a:avLst/>
          </a:prstGeom>
          <a:ln w="12700">
            <a:miter lim="400000"/>
          </a:ln>
        </p:spPr>
      </p:pic>
      <p:pic>
        <p:nvPicPr>
          <p:cNvPr id="7" name="droppedImage.pdf" descr="droppedImage.pdf"/>
          <p:cNvPicPr>
            <a:picLocks noChangeAspect="1"/>
          </p:cNvPicPr>
          <p:nvPr/>
        </p:nvPicPr>
        <p:blipFill>
          <a:blip r:embed="rId4">
            <a:extLst/>
          </a:blip>
          <a:stretch>
            <a:fillRect/>
          </a:stretch>
        </p:blipFill>
        <p:spPr>
          <a:xfrm>
            <a:off x="1187624" y="4921884"/>
            <a:ext cx="7056784" cy="1196887"/>
          </a:xfrm>
          <a:prstGeom prst="rect">
            <a:avLst/>
          </a:prstGeom>
          <a:ln w="12700">
            <a:miter lim="400000"/>
          </a:ln>
        </p:spPr>
      </p:pic>
    </p:spTree>
    <p:extLst>
      <p:ext uri="{BB962C8B-B14F-4D97-AF65-F5344CB8AC3E}">
        <p14:creationId xmlns:p14="http://schemas.microsoft.com/office/powerpoint/2010/main" val="67353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Strassen’s algorithm:  practice</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20000"/>
          </a:bodyPr>
          <a:lstStyle/>
          <a:p>
            <a:r>
              <a:rPr lang="en-US" altLang="zh-CN" b="1" dirty="0"/>
              <a:t>Implementation issues.</a:t>
            </a:r>
          </a:p>
          <a:p>
            <a:pPr lvl="1"/>
            <a:r>
              <a:rPr lang="en-US" altLang="zh-CN" dirty="0"/>
              <a:t>Sparsity.</a:t>
            </a:r>
          </a:p>
          <a:p>
            <a:pPr lvl="1"/>
            <a:r>
              <a:rPr lang="en-US" altLang="zh-CN" dirty="0"/>
              <a:t>Caching.</a:t>
            </a:r>
          </a:p>
          <a:p>
            <a:pPr lvl="1"/>
            <a:r>
              <a:rPr lang="en-US" altLang="zh-CN" i="1" dirty="0">
                <a:latin typeface="Times"/>
                <a:ea typeface="Times"/>
                <a:cs typeface="Times"/>
                <a:sym typeface="Times"/>
              </a:rPr>
              <a:t>n</a:t>
            </a:r>
            <a:r>
              <a:rPr lang="en-US" altLang="zh-CN" dirty="0"/>
              <a:t> not a power of 2.</a:t>
            </a:r>
          </a:p>
          <a:p>
            <a:pPr lvl="1"/>
            <a:r>
              <a:rPr lang="en-US" altLang="zh-CN" dirty="0"/>
              <a:t>Numerical stability.</a:t>
            </a:r>
          </a:p>
          <a:p>
            <a:pPr lvl="1"/>
            <a:r>
              <a:rPr lang="en-US" altLang="zh-CN" dirty="0"/>
              <a:t>Non-square matrices.</a:t>
            </a:r>
          </a:p>
          <a:p>
            <a:pPr lvl="1"/>
            <a:r>
              <a:rPr lang="en-US" altLang="zh-CN" dirty="0"/>
              <a:t>Storage for intermediate submatrices.</a:t>
            </a:r>
          </a:p>
          <a:p>
            <a:pPr lvl="1"/>
            <a:r>
              <a:rPr lang="en-US" altLang="zh-CN" dirty="0"/>
              <a:t>Crossover to classical algorithm when </a:t>
            </a:r>
            <a:r>
              <a:rPr lang="en-US" altLang="zh-CN" i="1" dirty="0">
                <a:latin typeface="Times"/>
                <a:ea typeface="Times"/>
                <a:cs typeface="Times"/>
                <a:sym typeface="Times"/>
              </a:rPr>
              <a:t>n</a:t>
            </a:r>
            <a:r>
              <a:rPr lang="en-US" altLang="zh-CN" dirty="0"/>
              <a:t> is “small</a:t>
            </a:r>
            <a:r>
              <a:rPr lang="en-US" altLang="zh-CN" dirty="0">
                <a:latin typeface="Times"/>
                <a:ea typeface="Times"/>
                <a:cs typeface="Times"/>
                <a:sym typeface="Times"/>
              </a:rPr>
              <a:t>.”</a:t>
            </a:r>
            <a:r>
              <a:rPr lang="en-US" altLang="zh-CN" dirty="0"/>
              <a:t> </a:t>
            </a:r>
          </a:p>
          <a:p>
            <a:pPr lvl="1"/>
            <a:r>
              <a:rPr lang="en-US" altLang="zh-CN" dirty="0"/>
              <a:t>Parallelism for multi-core and many-core architectures</a:t>
            </a:r>
            <a:r>
              <a:rPr lang="en-US" altLang="zh-CN" dirty="0" smtClean="0"/>
              <a:t>.</a:t>
            </a:r>
          </a:p>
          <a:p>
            <a:pPr marL="457200" lvl="1" indent="0">
              <a:buNone/>
            </a:pPr>
            <a:endParaRPr lang="en-US" altLang="zh-CN" dirty="0" smtClean="0"/>
          </a:p>
          <a:p>
            <a:r>
              <a:rPr lang="en-US" altLang="zh-CN" dirty="0"/>
              <a:t>Common misperception.  </a:t>
            </a:r>
            <a:r>
              <a:rPr lang="en-US" altLang="zh-CN" sz="2600" i="1" dirty="0">
                <a:solidFill>
                  <a:srgbClr val="000000"/>
                </a:solidFill>
                <a:uFill>
                  <a:solidFill>
                    <a:srgbClr val="000000"/>
                  </a:solidFill>
                </a:uFill>
                <a:latin typeface="Times"/>
                <a:ea typeface="Times"/>
                <a:cs typeface="Times"/>
                <a:sym typeface="Times"/>
              </a:rPr>
              <a:t>“Strassen’s algorithm is only a theoretical curiosity.”</a:t>
            </a:r>
            <a:endParaRPr lang="en-US" altLang="zh-CN" i="1" dirty="0">
              <a:solidFill>
                <a:srgbClr val="000000"/>
              </a:solidFill>
              <a:uFill>
                <a:solidFill>
                  <a:srgbClr val="000000"/>
                </a:solidFill>
              </a:uFill>
              <a:latin typeface="Times"/>
              <a:ea typeface="Times"/>
              <a:cs typeface="Times"/>
              <a:sym typeface="Times"/>
            </a:endParaRPr>
          </a:p>
          <a:p>
            <a:pPr lvl="1"/>
            <a:r>
              <a:rPr lang="en-US" altLang="zh-CN" dirty="0"/>
              <a:t>Apple reports </a:t>
            </a:r>
            <a:r>
              <a:rPr lang="en-US" altLang="zh-CN" dirty="0">
                <a:latin typeface="Times"/>
                <a:ea typeface="Times"/>
                <a:cs typeface="Times"/>
                <a:sym typeface="Times"/>
              </a:rPr>
              <a:t>8</a:t>
            </a:r>
            <a:r>
              <a:rPr lang="en-US" altLang="zh-CN" dirty="0"/>
              <a:t>x speedup when </a:t>
            </a:r>
            <a:r>
              <a:rPr lang="en-US" altLang="zh-CN" i="1" dirty="0">
                <a:latin typeface="Times"/>
                <a:ea typeface="Times"/>
                <a:cs typeface="Times"/>
                <a:sym typeface="Times"/>
              </a:rPr>
              <a:t>n</a:t>
            </a:r>
            <a:r>
              <a:rPr lang="en-US" altLang="zh-CN" dirty="0"/>
              <a:t> </a:t>
            </a:r>
            <a:r>
              <a:rPr lang="en-US" altLang="zh-CN" dirty="0">
                <a:latin typeface="Symbol"/>
                <a:ea typeface="Symbol"/>
                <a:cs typeface="Symbol"/>
                <a:sym typeface="Symbol"/>
              </a:rPr>
              <a:t>»</a:t>
            </a:r>
            <a:r>
              <a:rPr lang="en-US" altLang="zh-CN" dirty="0"/>
              <a:t> </a:t>
            </a:r>
            <a:r>
              <a:rPr lang="en-US" altLang="zh-CN" dirty="0">
                <a:latin typeface="Times"/>
                <a:ea typeface="Times"/>
                <a:cs typeface="Times"/>
                <a:sym typeface="Times"/>
              </a:rPr>
              <a:t>2,048</a:t>
            </a:r>
            <a:r>
              <a:rPr lang="en-US" altLang="zh-CN" dirty="0"/>
              <a:t>.</a:t>
            </a:r>
          </a:p>
          <a:p>
            <a:pPr lvl="1"/>
            <a:r>
              <a:rPr lang="en-US" altLang="zh-CN" dirty="0"/>
              <a:t>Range of instances where it’s useful is a subject of controversy</a:t>
            </a:r>
            <a:r>
              <a:rPr lang="en-US" altLang="zh-CN" dirty="0" smtClean="0"/>
              <a:t>.</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spTree>
    <p:extLst>
      <p:ext uri="{BB962C8B-B14F-4D97-AF65-F5344CB8AC3E}">
        <p14:creationId xmlns:p14="http://schemas.microsoft.com/office/powerpoint/2010/main" val="140673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smtClean="0">
                <a:latin typeface="Arial" charset="0"/>
                <a:cs typeface="Arial" charset="0"/>
              </a:rPr>
              <a:t>Question 3</a:t>
            </a:r>
            <a:endParaRPr lang="en-US" altLang="en-US" dirty="0">
              <a:latin typeface="Arial" charset="0"/>
              <a:cs typeface="Arial" charset="0"/>
            </a:endParaRP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Suppose that you could multiply two 3-by-3 matrices with 21 scalar multiplications. How fast could you multiply two n-by-n matrices?</a:t>
            </a:r>
            <a:br>
              <a:rPr lang="en-US" altLang="zh-CN" dirty="0"/>
            </a:br>
            <a:endParaRPr lang="en-US" altLang="zh-CN" dirty="0"/>
          </a:p>
          <a:p>
            <a:pPr marL="457200" lvl="1" indent="0">
              <a:buNone/>
            </a:pPr>
            <a:r>
              <a:rPr lang="en-US" altLang="zh-CN" dirty="0" smtClean="0">
                <a:solidFill>
                  <a:srgbClr val="000000"/>
                </a:solidFill>
                <a:uFill>
                  <a:solidFill>
                    <a:srgbClr val="000000"/>
                  </a:solidFill>
                </a:uFill>
                <a:ea typeface="Times"/>
                <a:sym typeface="Times"/>
              </a:rPr>
              <a:t>A. Θ(</a:t>
            </a:r>
            <a:r>
              <a:rPr lang="en-US" altLang="zh-CN" i="1" spc="240" dirty="0" smtClean="0">
                <a:solidFill>
                  <a:srgbClr val="000000"/>
                </a:solidFill>
                <a:uFill>
                  <a:solidFill>
                    <a:srgbClr val="000000"/>
                  </a:solidFill>
                </a:uFill>
                <a:ea typeface="Times"/>
                <a:sym typeface="Times"/>
              </a:rPr>
              <a:t>n</a:t>
            </a:r>
            <a:r>
              <a:rPr lang="en-US" altLang="zh-CN" baseline="44499" dirty="0" smtClean="0">
                <a:solidFill>
                  <a:srgbClr val="000000"/>
                </a:solidFill>
                <a:uFill>
                  <a:solidFill>
                    <a:srgbClr val="000000"/>
                  </a:solidFill>
                </a:uFill>
                <a:ea typeface="Times"/>
                <a:sym typeface="Times"/>
              </a:rPr>
              <a:t>log</a:t>
            </a:r>
            <a:r>
              <a:rPr lang="en-US" altLang="zh-CN" sz="2200" spc="220" baseline="18363" dirty="0" smtClean="0">
                <a:solidFill>
                  <a:srgbClr val="000000"/>
                </a:solidFill>
                <a:uFill>
                  <a:solidFill>
                    <a:srgbClr val="000000"/>
                  </a:solidFill>
                </a:uFill>
                <a:ea typeface="Times"/>
                <a:sym typeface="Times"/>
              </a:rPr>
              <a:t>3</a:t>
            </a:r>
            <a:r>
              <a:rPr lang="en-US" altLang="zh-CN" baseline="44499" dirty="0" smtClean="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smtClean="0">
                <a:solidFill>
                  <a:srgbClr val="000000"/>
                </a:solidFill>
                <a:uFill>
                  <a:solidFill>
                    <a:srgbClr val="000000"/>
                  </a:solidFill>
                </a:uFill>
                <a:ea typeface="Times"/>
                <a:sym typeface="Times"/>
              </a:rPr>
              <a:t>B. Θ(</a:t>
            </a:r>
            <a:r>
              <a:rPr lang="en-US" altLang="zh-CN" i="1" spc="240" dirty="0" smtClean="0">
                <a:solidFill>
                  <a:srgbClr val="000000"/>
                </a:solidFill>
                <a:uFill>
                  <a:solidFill>
                    <a:srgbClr val="000000"/>
                  </a:solidFill>
                </a:uFill>
                <a:ea typeface="Times"/>
                <a:sym typeface="Times"/>
              </a:rPr>
              <a:t>n</a:t>
            </a:r>
            <a:r>
              <a:rPr lang="en-US" altLang="zh-CN" baseline="44499" dirty="0" smtClean="0">
                <a:solidFill>
                  <a:srgbClr val="000000"/>
                </a:solidFill>
                <a:uFill>
                  <a:solidFill>
                    <a:srgbClr val="000000"/>
                  </a:solidFill>
                </a:uFill>
                <a:ea typeface="Times"/>
                <a:sym typeface="Times"/>
              </a:rPr>
              <a:t>log</a:t>
            </a:r>
            <a:r>
              <a:rPr lang="en-US" altLang="zh-CN" sz="2200" spc="220" baseline="18363" dirty="0" smtClean="0">
                <a:solidFill>
                  <a:srgbClr val="000000"/>
                </a:solidFill>
                <a:uFill>
                  <a:solidFill>
                    <a:srgbClr val="000000"/>
                  </a:solidFill>
                </a:uFill>
                <a:ea typeface="Times"/>
                <a:sym typeface="Times"/>
              </a:rPr>
              <a:t>2</a:t>
            </a:r>
            <a:r>
              <a:rPr lang="en-US" altLang="zh-CN" baseline="44499" dirty="0" smtClean="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smtClean="0">
                <a:solidFill>
                  <a:srgbClr val="000000"/>
                </a:solidFill>
                <a:uFill>
                  <a:solidFill>
                    <a:srgbClr val="000000"/>
                  </a:solidFill>
                </a:uFill>
                <a:ea typeface="Times"/>
                <a:sym typeface="Times"/>
              </a:rPr>
              <a:t>C. Θ(</a:t>
            </a:r>
            <a:r>
              <a:rPr lang="en-US" altLang="zh-CN" i="1" spc="240" dirty="0" smtClean="0">
                <a:solidFill>
                  <a:srgbClr val="000000"/>
                </a:solidFill>
                <a:uFill>
                  <a:solidFill>
                    <a:srgbClr val="000000"/>
                  </a:solidFill>
                </a:uFill>
                <a:ea typeface="Times"/>
                <a:sym typeface="Times"/>
              </a:rPr>
              <a:t>n</a:t>
            </a:r>
            <a:r>
              <a:rPr lang="en-US" altLang="zh-CN" baseline="44499" dirty="0" smtClean="0">
                <a:solidFill>
                  <a:srgbClr val="000000"/>
                </a:solidFill>
                <a:uFill>
                  <a:solidFill>
                    <a:srgbClr val="000000"/>
                  </a:solidFill>
                </a:uFill>
                <a:ea typeface="Times"/>
                <a:sym typeface="Times"/>
              </a:rPr>
              <a:t>log</a:t>
            </a:r>
            <a:r>
              <a:rPr lang="en-US" altLang="zh-CN" sz="2200" spc="220" baseline="18363" dirty="0" smtClean="0">
                <a:solidFill>
                  <a:srgbClr val="000000"/>
                </a:solidFill>
                <a:uFill>
                  <a:solidFill>
                    <a:srgbClr val="000000"/>
                  </a:solidFill>
                </a:uFill>
                <a:ea typeface="Times"/>
                <a:sym typeface="Times"/>
              </a:rPr>
              <a:t>9</a:t>
            </a:r>
            <a:r>
              <a:rPr lang="en-US" altLang="zh-CN" baseline="44499" dirty="0" smtClean="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smtClean="0">
                <a:solidFill>
                  <a:srgbClr val="000000"/>
                </a:solidFill>
                <a:uFill>
                  <a:solidFill>
                    <a:srgbClr val="000000"/>
                  </a:solidFill>
                </a:uFill>
                <a:ea typeface="Times"/>
                <a:sym typeface="Times"/>
              </a:rPr>
              <a:t>D. Θ(</a:t>
            </a:r>
            <a:r>
              <a:rPr lang="en-US" altLang="zh-CN" i="1" spc="240" dirty="0" smtClean="0">
                <a:solidFill>
                  <a:srgbClr val="000000"/>
                </a:solidFill>
                <a:uFill>
                  <a:solidFill>
                    <a:srgbClr val="000000"/>
                  </a:solidFill>
                </a:uFill>
                <a:ea typeface="Times"/>
                <a:sym typeface="Times"/>
              </a:rPr>
              <a:t>n</a:t>
            </a:r>
            <a:r>
              <a:rPr lang="en-US" altLang="zh-CN" baseline="44499" dirty="0" smtClean="0">
                <a:solidFill>
                  <a:srgbClr val="000000"/>
                </a:solidFill>
                <a:uFill>
                  <a:solidFill>
                    <a:srgbClr val="000000"/>
                  </a:solidFill>
                </a:uFill>
                <a:ea typeface="Times"/>
                <a:sym typeface="Times"/>
              </a:rPr>
              <a:t>2</a:t>
            </a:r>
            <a:r>
              <a:rPr lang="en-US" altLang="zh-CN" dirty="0">
                <a:solidFill>
                  <a:srgbClr val="000000"/>
                </a:solidFill>
                <a:uFill>
                  <a:solidFill>
                    <a:srgbClr val="000000"/>
                  </a:solidFill>
                </a:uFill>
                <a:ea typeface="Times"/>
                <a:sym typeface="Times"/>
              </a:rPr>
              <a:t>)</a:t>
            </a:r>
          </a:p>
        </p:txBody>
      </p:sp>
      <p:sp>
        <p:nvSpPr>
          <p:cNvPr id="2" name="圆角矩形 1"/>
          <p:cNvSpPr/>
          <p:nvPr/>
        </p:nvSpPr>
        <p:spPr>
          <a:xfrm>
            <a:off x="971600" y="2852936"/>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037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smtClean="0">
                <a:latin typeface="Arial" charset="0"/>
                <a:cs typeface="Arial" charset="0"/>
              </a:rPr>
              <a:t>Question 4</a:t>
            </a:r>
            <a:endParaRPr lang="en-US" altLang="en-US" dirty="0">
              <a:latin typeface="Arial" charset="0"/>
              <a:cs typeface="Arial" charset="0"/>
            </a:endParaRP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Is it possible to multiply two 3-by-3 matrices using only 21 scalar multiplications?</a:t>
            </a:r>
            <a:br>
              <a:rPr lang="en-US" altLang="zh-CN" dirty="0"/>
            </a:br>
            <a:endParaRPr lang="en-US" altLang="zh-CN" dirty="0" smtClean="0"/>
          </a:p>
          <a:p>
            <a:pPr marL="457200" lvl="1" indent="0">
              <a:lnSpc>
                <a:spcPts val="3800"/>
              </a:lnSpc>
              <a:buNone/>
            </a:pPr>
            <a:r>
              <a:rPr lang="en-US" altLang="zh-CN" dirty="0" smtClean="0">
                <a:solidFill>
                  <a:srgbClr val="000000"/>
                </a:solidFill>
                <a:uFill>
                  <a:solidFill>
                    <a:srgbClr val="000000"/>
                  </a:solidFill>
                </a:uFill>
              </a:rPr>
              <a:t>A. Yes.</a:t>
            </a:r>
            <a:endParaRPr lang="en-US" altLang="zh-CN" dirty="0" smtClean="0">
              <a:solidFill>
                <a:srgbClr val="000000"/>
              </a:solidFill>
              <a:uFill>
                <a:solidFill>
                  <a:srgbClr val="000000"/>
                </a:solidFill>
              </a:uFill>
              <a:ea typeface="Times"/>
              <a:sym typeface="Times"/>
            </a:endParaRPr>
          </a:p>
          <a:p>
            <a:pPr marL="457200" lvl="1" indent="0">
              <a:lnSpc>
                <a:spcPts val="3800"/>
              </a:lnSpc>
              <a:buNone/>
            </a:pPr>
            <a:r>
              <a:rPr lang="en-US" altLang="zh-CN" dirty="0" smtClean="0">
                <a:solidFill>
                  <a:srgbClr val="000000"/>
                </a:solidFill>
                <a:uFill>
                  <a:solidFill>
                    <a:srgbClr val="000000"/>
                  </a:solidFill>
                </a:uFill>
              </a:rPr>
              <a:t>B. No</a:t>
            </a:r>
            <a:r>
              <a:rPr lang="en-US" altLang="zh-CN" dirty="0">
                <a:solidFill>
                  <a:srgbClr val="000000"/>
                </a:solidFill>
                <a:uFill>
                  <a:solidFill>
                    <a:srgbClr val="000000"/>
                  </a:solidFill>
                </a:uFill>
              </a:rPr>
              <a:t>.</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smtClean="0">
                <a:solidFill>
                  <a:srgbClr val="000000"/>
                </a:solidFill>
                <a:uFill>
                  <a:solidFill>
                    <a:srgbClr val="000000"/>
                  </a:solidFill>
                </a:uFill>
              </a:rPr>
              <a:t>C. Unknown</a:t>
            </a:r>
            <a:r>
              <a:rPr lang="en-US" altLang="zh-CN" dirty="0">
                <a:solidFill>
                  <a:srgbClr val="000000"/>
                </a:solidFill>
                <a:uFill>
                  <a:solidFill>
                    <a:srgbClr val="000000"/>
                  </a:solidFill>
                </a:uFill>
              </a:rPr>
              <a:t>.</a:t>
            </a:r>
          </a:p>
        </p:txBody>
      </p:sp>
      <p:sp>
        <p:nvSpPr>
          <p:cNvPr id="4" name="圆角矩形 3"/>
          <p:cNvSpPr/>
          <p:nvPr/>
        </p:nvSpPr>
        <p:spPr>
          <a:xfrm>
            <a:off x="971600" y="3789040"/>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89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Master Theorem</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Goal.  </a:t>
            </a:r>
            <a:r>
              <a:rPr lang="en-US" altLang="zh-CN" dirty="0">
                <a:solidFill>
                  <a:srgbClr val="000000"/>
                </a:solidFill>
                <a:uFill>
                  <a:solidFill>
                    <a:srgbClr val="000000"/>
                  </a:solidFill>
                </a:uFill>
              </a:rPr>
              <a:t>Recipe for solving common divide-and-conquer recurrences:</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with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(0) = 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(1) = Θ(1)</a:t>
            </a:r>
            <a:r>
              <a:rPr lang="en-US" altLang="zh-CN" dirty="0">
                <a:solidFill>
                  <a:srgbClr val="000000"/>
                </a:solidFill>
                <a:uFill>
                  <a:solidFill>
                    <a:srgbClr val="000000"/>
                  </a:solidFill>
                </a:uFill>
              </a:rPr>
              <a:t>.</a:t>
            </a: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r>
              <a:rPr lang="en-US" altLang="zh-CN" dirty="0"/>
              <a:t>Terms.</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1</a:t>
            </a:r>
            <a:r>
              <a:rPr lang="en-US" altLang="zh-CN" dirty="0">
                <a:latin typeface="Times"/>
                <a:ea typeface="Times"/>
                <a:cs typeface="Times"/>
                <a:sym typeface="Times"/>
              </a:rPr>
              <a:t> </a:t>
            </a:r>
            <a:r>
              <a:rPr lang="en-US" altLang="zh-CN" dirty="0"/>
              <a:t>is the number of </a:t>
            </a:r>
            <a:r>
              <a:rPr lang="en-US" altLang="zh-CN" dirty="0" err="1"/>
              <a:t>subproblems</a:t>
            </a:r>
            <a:r>
              <a:rPr lang="en-US" altLang="zh-CN" dirty="0"/>
              <a:t>.</a:t>
            </a:r>
          </a:p>
          <a:p>
            <a:pPr lvl="1"/>
            <a:r>
              <a:rPr lang="en-US" altLang="zh-CN" i="1" dirty="0">
                <a:latin typeface="Times"/>
                <a:ea typeface="Times"/>
                <a:cs typeface="Times"/>
                <a:sym typeface="Times"/>
              </a:rPr>
              <a:t>b</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2</a:t>
            </a:r>
            <a:r>
              <a:rPr lang="en-US" altLang="zh-CN" dirty="0">
                <a:latin typeface="Times"/>
                <a:ea typeface="Times"/>
                <a:cs typeface="Times"/>
                <a:sym typeface="Times"/>
              </a:rPr>
              <a:t> </a:t>
            </a:r>
            <a:r>
              <a:rPr lang="en-US" altLang="zh-CN" dirty="0"/>
              <a:t>is the factor by which the </a:t>
            </a:r>
            <a:r>
              <a:rPr lang="en-US" altLang="zh-CN" dirty="0" err="1"/>
              <a:t>subproblem</a:t>
            </a:r>
            <a:r>
              <a:rPr lang="en-US" altLang="zh-CN" dirty="0"/>
              <a:t> size decreases.</a:t>
            </a:r>
          </a:p>
          <a:p>
            <a:pPr lvl="1"/>
            <a:r>
              <a:rPr lang="en-US" altLang="zh-CN" i="1" dirty="0">
                <a:latin typeface="Times"/>
                <a:ea typeface="Times"/>
                <a:cs typeface="Times"/>
                <a:sym typeface="Times"/>
              </a:rPr>
              <a:t>f</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n</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0</a:t>
            </a:r>
            <a:r>
              <a:rPr lang="en-US" altLang="zh-CN" dirty="0"/>
              <a:t> is the work to divide and combine </a:t>
            </a:r>
            <a:r>
              <a:rPr lang="en-US" altLang="zh-CN" dirty="0" err="1"/>
              <a:t>subproblems</a:t>
            </a:r>
            <a:r>
              <a:rPr lang="en-US" altLang="zh-CN" dirty="0"/>
              <a:t>.</a:t>
            </a:r>
            <a:endParaRPr lang="en-US" altLang="zh-CN" dirty="0">
              <a:uFill>
                <a:solidFill>
                  <a:srgbClr val="000000"/>
                </a:solidFill>
              </a:uFill>
            </a:endParaRPr>
          </a:p>
          <a:p>
            <a:r>
              <a:rPr lang="en-US" altLang="zh-CN" dirty="0" smtClean="0"/>
              <a:t>Recursion </a:t>
            </a:r>
            <a:r>
              <a:rPr lang="en-US" altLang="zh-CN" dirty="0"/>
              <a:t>tree.  </a:t>
            </a:r>
            <a:r>
              <a:rPr lang="en-US" altLang="zh-CN" dirty="0">
                <a:solidFill>
                  <a:srgbClr val="606060"/>
                </a:solidFill>
              </a:rPr>
              <a:t>[ assuming </a:t>
            </a:r>
            <a:r>
              <a:rPr lang="en-US" altLang="zh-CN" i="1" dirty="0">
                <a:solidFill>
                  <a:srgbClr val="606060"/>
                </a:solidFill>
                <a:latin typeface="Times"/>
                <a:ea typeface="Times"/>
                <a:cs typeface="Times"/>
                <a:sym typeface="Times"/>
              </a:rPr>
              <a:t>n</a:t>
            </a:r>
            <a:r>
              <a:rPr lang="en-US" altLang="zh-CN" dirty="0">
                <a:solidFill>
                  <a:srgbClr val="606060"/>
                </a:solidFill>
              </a:rPr>
              <a:t> is a power of </a:t>
            </a:r>
            <a:r>
              <a:rPr lang="en-US" altLang="zh-CN" i="1" dirty="0">
                <a:solidFill>
                  <a:srgbClr val="606060"/>
                </a:solidFill>
                <a:latin typeface="Times"/>
                <a:ea typeface="Times"/>
                <a:cs typeface="Times"/>
                <a:sym typeface="Times"/>
              </a:rPr>
              <a:t>b </a:t>
            </a:r>
            <a:r>
              <a:rPr lang="en-US" altLang="zh-CN" dirty="0">
                <a:solidFill>
                  <a:srgbClr val="606060"/>
                </a:solid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t> branching factor.</a:t>
            </a:r>
          </a:p>
          <a:p>
            <a:pPr lvl="1"/>
            <a:r>
              <a:rPr lang="en-US" altLang="zh-CN" i="1" spc="120" smtClean="0">
                <a:latin typeface="Times"/>
                <a:ea typeface="Times"/>
                <a:cs typeface="Times"/>
                <a:sym typeface="Times"/>
              </a:rPr>
              <a:t>a</a:t>
            </a:r>
            <a:r>
              <a:rPr lang="en-US" altLang="zh-CN" i="1" baseline="44499" smtClean="0">
                <a:latin typeface="Times"/>
                <a:ea typeface="Times"/>
                <a:cs typeface="Times"/>
                <a:sym typeface="Times"/>
              </a:rPr>
              <a:t>k</a:t>
            </a:r>
            <a:r>
              <a:rPr lang="en-US" altLang="zh-CN" smtClean="0">
                <a:latin typeface="Times"/>
                <a:ea typeface="Times"/>
                <a:cs typeface="Times"/>
                <a:sym typeface="Times"/>
              </a:rPr>
              <a:t> </a:t>
            </a:r>
            <a:r>
              <a:rPr lang="en-US" altLang="zh-CN" dirty="0">
                <a:latin typeface="Times"/>
                <a:ea typeface="Times"/>
                <a:cs typeface="Times"/>
                <a:sym typeface="Times"/>
              </a:rPr>
              <a:t>=</a:t>
            </a:r>
            <a:r>
              <a:rPr lang="en-US" altLang="zh-CN" dirty="0"/>
              <a:t> number of </a:t>
            </a:r>
            <a:r>
              <a:rPr lang="en-US" altLang="zh-CN" dirty="0" err="1"/>
              <a:t>subproblems</a:t>
            </a:r>
            <a:r>
              <a:rPr lang="en-US" altLang="zh-CN" dirty="0"/>
              <a:t> at level </a:t>
            </a:r>
            <a:r>
              <a:rPr lang="en-US" altLang="zh-CN" i="1" dirty="0" smtClean="0">
                <a:latin typeface="Times"/>
                <a:ea typeface="Times"/>
                <a:cs typeface="Times"/>
                <a:sym typeface="Times"/>
              </a:rPr>
              <a:t>k</a:t>
            </a:r>
            <a:r>
              <a:rPr lang="en-US" altLang="zh-CN" dirty="0" smtClean="0"/>
              <a:t>.</a:t>
            </a:r>
            <a:endParaRPr lang="en-US" altLang="zh-CN" dirty="0"/>
          </a:p>
          <a:p>
            <a:pPr lvl="1"/>
            <a:r>
              <a:rPr lang="en-US" altLang="zh-CN" dirty="0">
                <a:latin typeface="Times"/>
                <a:ea typeface="Times"/>
                <a:cs typeface="Times"/>
                <a:sym typeface="Times"/>
              </a:rPr>
              <a:t>1 + </a:t>
            </a:r>
            <a:r>
              <a:rPr lang="en-US" altLang="zh-CN" dirty="0" err="1">
                <a:latin typeface="Times"/>
                <a:ea typeface="Times"/>
                <a:cs typeface="Times"/>
                <a:sym typeface="Times"/>
              </a:rPr>
              <a:t>log</a:t>
            </a:r>
            <a:r>
              <a:rPr lang="en-US" altLang="zh-CN" i="1" baseline="-18500" dirty="0" err="1">
                <a:latin typeface="Times"/>
                <a:ea typeface="Times"/>
                <a:cs typeface="Times"/>
                <a:sym typeface="Times"/>
              </a:rPr>
              <a:t>b</a:t>
            </a:r>
            <a:r>
              <a:rPr lang="en-US" altLang="zh-CN" i="1" dirty="0">
                <a:latin typeface="Times"/>
                <a:ea typeface="Times"/>
                <a:cs typeface="Times"/>
                <a:sym typeface="Times"/>
              </a:rPr>
              <a:t> n</a:t>
            </a:r>
            <a:r>
              <a:rPr lang="en-US" altLang="zh-CN" dirty="0"/>
              <a:t> levels.</a:t>
            </a:r>
          </a:p>
          <a:p>
            <a:pPr lvl="1"/>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spc="120" dirty="0" err="1" smtClean="0">
                <a:latin typeface="Times"/>
                <a:ea typeface="Times"/>
                <a:cs typeface="Times"/>
                <a:sym typeface="Times"/>
              </a:rPr>
              <a:t>b</a:t>
            </a:r>
            <a:r>
              <a:rPr lang="en-US" altLang="zh-CN" i="1" baseline="44499" dirty="0" err="1" smtClean="0">
                <a:latin typeface="Times"/>
                <a:ea typeface="Times"/>
                <a:cs typeface="Times"/>
                <a:sym typeface="Times"/>
              </a:rPr>
              <a:t>k</a:t>
            </a:r>
            <a:r>
              <a:rPr lang="en-US" altLang="zh-CN" dirty="0" smtClean="0">
                <a:latin typeface="Times"/>
                <a:ea typeface="Times"/>
                <a:cs typeface="Times"/>
                <a:sym typeface="Times"/>
              </a:rPr>
              <a:t> </a:t>
            </a:r>
            <a:r>
              <a:rPr lang="en-US" altLang="zh-CN" dirty="0">
                <a:latin typeface="Times"/>
                <a:ea typeface="Times"/>
                <a:cs typeface="Times"/>
                <a:sym typeface="Times"/>
              </a:rPr>
              <a:t>=</a:t>
            </a:r>
            <a:r>
              <a:rPr lang="en-US" altLang="zh-CN" dirty="0"/>
              <a:t> size of </a:t>
            </a:r>
            <a:r>
              <a:rPr lang="en-US" altLang="zh-CN" dirty="0" err="1"/>
              <a:t>subproblem</a:t>
            </a:r>
            <a:r>
              <a:rPr lang="en-US" altLang="zh-CN" dirty="0"/>
              <a:t> at level </a:t>
            </a:r>
            <a:r>
              <a:rPr lang="en-US" altLang="zh-CN" i="1" dirty="0" smtClean="0">
                <a:latin typeface="Times"/>
                <a:ea typeface="Times"/>
                <a:cs typeface="Times"/>
                <a:sym typeface="Times"/>
              </a:rPr>
              <a:t>k</a:t>
            </a:r>
            <a:r>
              <a:rPr lang="en-US" altLang="zh-CN" dirty="0" smtClean="0"/>
              <a:t>.</a:t>
            </a:r>
            <a:endParaRPr lang="en-US" altLang="zh-CN" dirty="0"/>
          </a:p>
          <a:p>
            <a:endParaRPr lang="zh-CN" altLang="en-US" dirty="0"/>
          </a:p>
        </p:txBody>
      </p:sp>
      <p:pic>
        <p:nvPicPr>
          <p:cNvPr id="28" name="droppedImage.pdf" descr="droppedImage.pdf"/>
          <p:cNvPicPr>
            <a:picLocks noChangeAspect="1"/>
          </p:cNvPicPr>
          <p:nvPr/>
        </p:nvPicPr>
        <p:blipFill>
          <a:blip r:embed="rId2">
            <a:extLst/>
          </a:blip>
          <a:stretch>
            <a:fillRect/>
          </a:stretch>
        </p:blipFill>
        <p:spPr>
          <a:xfrm>
            <a:off x="3347864" y="2060848"/>
            <a:ext cx="2462563" cy="425236"/>
          </a:xfrm>
          <a:prstGeom prst="rect">
            <a:avLst/>
          </a:prstGeom>
          <a:ln w="12700">
            <a:miter lim="400000"/>
          </a:ln>
        </p:spPr>
      </p:pic>
    </p:spTree>
    <p:extLst>
      <p:ext uri="{BB962C8B-B14F-4D97-AF65-F5344CB8AC3E}">
        <p14:creationId xmlns:p14="http://schemas.microsoft.com/office/powerpoint/2010/main" val="578560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a:t>Fast matrix multiplication:  theory</a:t>
            </a:r>
            <a:endParaRPr lang="en-US" altLang="en-US" dirty="0">
              <a:latin typeface="Arial" charset="0"/>
              <a:cs typeface="Arial" charset="0"/>
            </a:endParaRPr>
          </a:p>
        </p:txBody>
      </p:sp>
      <p:sp>
        <p:nvSpPr>
          <p:cNvPr id="17411" name="Rectangle 3"/>
          <p:cNvSpPr>
            <a:spLocks noGrp="1" noChangeArrowheads="1"/>
          </p:cNvSpPr>
          <p:nvPr>
            <p:ph type="body" idx="1"/>
          </p:nvPr>
        </p:nvSpPr>
        <p:spPr/>
        <p:txBody>
          <a:bodyPr>
            <a:noAutofit/>
          </a:bodyPr>
          <a:lstStyle/>
          <a:p>
            <a:pPr>
              <a:lnSpc>
                <a:spcPct val="130000"/>
              </a:lnSpc>
            </a:pPr>
            <a:r>
              <a:rPr lang="en-US" altLang="zh-CN" sz="1800" dirty="0"/>
              <a:t>Q.  </a:t>
            </a:r>
            <a:r>
              <a:rPr lang="en-US" altLang="zh-CN" sz="1800" dirty="0">
                <a:solidFill>
                  <a:srgbClr val="000000"/>
                </a:solidFill>
              </a:rPr>
              <a:t>Multiply two 2-by-2 matrices with 7 scalar multiplications?</a:t>
            </a:r>
          </a:p>
          <a:p>
            <a:pPr>
              <a:lnSpc>
                <a:spcPct val="130000"/>
              </a:lnSpc>
            </a:pPr>
            <a:r>
              <a:rPr lang="en-US" altLang="zh-CN" sz="1800" dirty="0"/>
              <a:t>A.  </a:t>
            </a:r>
            <a:r>
              <a:rPr lang="en-US" altLang="zh-CN" sz="1800" dirty="0">
                <a:solidFill>
                  <a:srgbClr val="000000"/>
                </a:solidFill>
              </a:rPr>
              <a:t>Yes!  </a:t>
            </a:r>
            <a:r>
              <a:rPr lang="en-US" altLang="zh-CN" sz="1800" dirty="0">
                <a:solidFill>
                  <a:srgbClr val="606060"/>
                </a:solidFill>
              </a:rPr>
              <a:t>[Strassen 1969]											</a:t>
            </a:r>
            <a:r>
              <a:rPr lang="el-GR" altLang="zh-CN" sz="1800" dirty="0" smtClean="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7</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2.81</a:t>
            </a:r>
            <a:r>
              <a:rPr lang="en-US" altLang="zh-CN" sz="1800" dirty="0">
                <a:solidFill>
                  <a:srgbClr val="000000"/>
                </a:solidFill>
                <a:latin typeface="Times"/>
                <a:ea typeface="Times"/>
                <a:cs typeface="Times"/>
                <a:sym typeface="Times"/>
              </a:rPr>
              <a:t>)</a:t>
            </a:r>
            <a:endParaRPr lang="en-US" altLang="zh-CN" sz="1800" dirty="0">
              <a:solidFill>
                <a:srgbClr val="606060"/>
              </a:solidFill>
            </a:endParaRPr>
          </a:p>
          <a:p>
            <a:pPr>
              <a:lnSpc>
                <a:spcPct val="130000"/>
              </a:lnSpc>
            </a:pPr>
            <a:r>
              <a:rPr lang="en-US" altLang="zh-CN" sz="1800" dirty="0" smtClean="0"/>
              <a:t>Q</a:t>
            </a:r>
            <a:r>
              <a:rPr lang="en-US" altLang="zh-CN" sz="1800" dirty="0"/>
              <a:t>.  </a:t>
            </a:r>
            <a:r>
              <a:rPr lang="en-US" altLang="zh-CN" sz="1800" dirty="0">
                <a:solidFill>
                  <a:srgbClr val="000000"/>
                </a:solidFill>
              </a:rPr>
              <a:t>Multiply two 2-by-2 matrices with 6 scalar multiplications?</a:t>
            </a:r>
          </a:p>
          <a:p>
            <a:pPr>
              <a:lnSpc>
                <a:spcPct val="130000"/>
              </a:lnSpc>
            </a:pPr>
            <a:r>
              <a:rPr lang="en-US" altLang="zh-CN" sz="1800" dirty="0"/>
              <a:t>A.  </a:t>
            </a:r>
            <a:r>
              <a:rPr lang="en-US" altLang="zh-CN" sz="1800" dirty="0">
                <a:solidFill>
                  <a:srgbClr val="000000"/>
                </a:solidFill>
              </a:rPr>
              <a:t>Impossible.  </a:t>
            </a:r>
            <a:r>
              <a:rPr lang="en-US" altLang="zh-CN" sz="1800" dirty="0">
                <a:solidFill>
                  <a:srgbClr val="606060"/>
                </a:solidFill>
              </a:rPr>
              <a:t>[Hopcroft–Kerr, </a:t>
            </a:r>
            <a:r>
              <a:rPr lang="en-US" altLang="zh-CN" sz="1800" dirty="0" err="1">
                <a:solidFill>
                  <a:srgbClr val="606060"/>
                </a:solidFill>
              </a:rPr>
              <a:t>Winograd</a:t>
            </a:r>
            <a:r>
              <a:rPr lang="en-US" altLang="zh-CN" sz="1800" dirty="0">
                <a:solidFill>
                  <a:srgbClr val="606060"/>
                </a:solidFill>
              </a:rPr>
              <a:t> 1971]				</a:t>
            </a:r>
            <a:r>
              <a:rPr lang="en-US" altLang="zh-CN" sz="1800" dirty="0" smtClean="0">
                <a:solidFill>
                  <a:srgbClr val="606060"/>
                </a:solidFill>
              </a:rPr>
              <a:t>					</a:t>
            </a:r>
            <a:r>
              <a:rPr lang="el-GR" altLang="zh-CN" sz="1800" dirty="0" smtClean="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6</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2.59</a:t>
            </a:r>
            <a:r>
              <a:rPr lang="en-US" altLang="zh-CN" sz="1800" dirty="0" smtClean="0">
                <a:solidFill>
                  <a:srgbClr val="000000"/>
                </a:solidFill>
                <a:latin typeface="Times"/>
                <a:ea typeface="Times"/>
                <a:cs typeface="Times"/>
                <a:sym typeface="Times"/>
              </a:rPr>
              <a:t>)</a:t>
            </a:r>
          </a:p>
          <a:p>
            <a:pPr>
              <a:lnSpc>
                <a:spcPct val="130000"/>
              </a:lnSpc>
            </a:pPr>
            <a:r>
              <a:rPr lang="en-US" altLang="zh-CN" sz="1800" dirty="0"/>
              <a:t>Begun, the decimal wars have.  </a:t>
            </a:r>
            <a:r>
              <a:rPr lang="en-US" altLang="zh-CN" sz="1800" dirty="0">
                <a:solidFill>
                  <a:srgbClr val="606060"/>
                </a:solidFill>
              </a:rPr>
              <a:t>[Pan 1978, Bini et al., Schönhage, …]</a:t>
            </a:r>
          </a:p>
          <a:p>
            <a:pPr lvl="1">
              <a:lnSpc>
                <a:spcPct val="130000"/>
              </a:lnSpc>
            </a:pPr>
            <a:r>
              <a:rPr lang="en-US" altLang="zh-CN" sz="1600" dirty="0"/>
              <a:t>Two 70-by-70 matrices with 143,640 scalar multiplications.	</a:t>
            </a:r>
            <a:r>
              <a:rPr lang="en-US" altLang="zh-CN" sz="1600" i="1" dirty="0" smtClean="0">
                <a:latin typeface="Times"/>
                <a:ea typeface="Times"/>
                <a:cs typeface="Times"/>
                <a:sym typeface="Times"/>
              </a:rPr>
              <a:t>O</a:t>
            </a:r>
            <a:r>
              <a:rPr lang="en-US" altLang="zh-CN" sz="1600" dirty="0" smtClean="0">
                <a:latin typeface="Times"/>
                <a:ea typeface="Times"/>
                <a:cs typeface="Times"/>
                <a:sym typeface="Times"/>
              </a:rPr>
              <a:t>(</a:t>
            </a:r>
            <a:r>
              <a:rPr lang="en-US" altLang="zh-CN" sz="1600" i="1" dirty="0" smtClean="0">
                <a:latin typeface="Times"/>
                <a:ea typeface="Times"/>
                <a:cs typeface="Times"/>
                <a:sym typeface="Times"/>
              </a:rPr>
              <a:t>n</a:t>
            </a:r>
            <a:r>
              <a:rPr lang="en-US" altLang="zh-CN" sz="1600" baseline="40333" dirty="0" smtClean="0">
                <a:latin typeface="Times"/>
                <a:ea typeface="Times"/>
                <a:cs typeface="Times"/>
                <a:sym typeface="Times"/>
              </a:rPr>
              <a:t>2.7962</a:t>
            </a:r>
            <a:r>
              <a:rPr lang="en-US" altLang="zh-CN" sz="1600" dirty="0">
                <a:latin typeface="Times"/>
                <a:ea typeface="Times"/>
                <a:cs typeface="Times"/>
                <a:sym typeface="Times"/>
              </a:rPr>
              <a:t>)</a:t>
            </a:r>
          </a:p>
          <a:p>
            <a:pPr lvl="1">
              <a:lnSpc>
                <a:spcPct val="130000"/>
              </a:lnSpc>
            </a:pPr>
            <a:r>
              <a:rPr lang="en-US" altLang="zh-CN" sz="1600" dirty="0"/>
              <a:t>Two 48-by-48 matrices with 47,217 scalar multiplications. 	</a:t>
            </a:r>
            <a:r>
              <a:rPr lang="en-US" altLang="zh-CN" sz="1600" i="1" dirty="0" smtClean="0">
                <a:latin typeface="Times"/>
                <a:ea typeface="Times"/>
                <a:cs typeface="Times"/>
                <a:sym typeface="Times"/>
              </a:rPr>
              <a:t>O</a:t>
            </a:r>
            <a:r>
              <a:rPr lang="en-US" altLang="zh-CN" sz="1600" dirty="0" smtClean="0">
                <a:latin typeface="Times"/>
                <a:ea typeface="Times"/>
                <a:cs typeface="Times"/>
                <a:sym typeface="Times"/>
              </a:rPr>
              <a:t>(</a:t>
            </a:r>
            <a:r>
              <a:rPr lang="en-US" altLang="zh-CN" sz="1600" i="1" dirty="0" smtClean="0">
                <a:latin typeface="Times"/>
                <a:ea typeface="Times"/>
                <a:cs typeface="Times"/>
                <a:sym typeface="Times"/>
              </a:rPr>
              <a:t>n</a:t>
            </a:r>
            <a:r>
              <a:rPr lang="en-US" altLang="zh-CN" sz="1600" baseline="40333" dirty="0" smtClean="0">
                <a:latin typeface="Times"/>
                <a:ea typeface="Times"/>
                <a:cs typeface="Times"/>
                <a:sym typeface="Times"/>
              </a:rPr>
              <a:t>2.7801</a:t>
            </a:r>
            <a:r>
              <a:rPr lang="en-US" altLang="zh-CN" sz="1600" dirty="0">
                <a:latin typeface="Times"/>
                <a:ea typeface="Times"/>
                <a:cs typeface="Times"/>
                <a:sym typeface="Times"/>
              </a:rPr>
              <a:t>)</a:t>
            </a:r>
          </a:p>
          <a:p>
            <a:pPr lvl="1">
              <a:lnSpc>
                <a:spcPct val="130000"/>
              </a:lnSpc>
            </a:pPr>
            <a:r>
              <a:rPr lang="en-US" altLang="zh-CN" sz="1600" dirty="0"/>
              <a:t>A year later.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2.7799</a:t>
            </a:r>
            <a:r>
              <a:rPr lang="en-US" altLang="zh-CN" sz="1600" dirty="0">
                <a:latin typeface="Times"/>
                <a:ea typeface="Times"/>
                <a:cs typeface="Times"/>
                <a:sym typeface="Times"/>
              </a:rPr>
              <a:t>)</a:t>
            </a:r>
          </a:p>
          <a:p>
            <a:pPr lvl="1">
              <a:lnSpc>
                <a:spcPct val="130000"/>
              </a:lnSpc>
            </a:pPr>
            <a:r>
              <a:rPr lang="en-US" altLang="zh-CN" sz="1600" dirty="0"/>
              <a:t>December 1979.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2.521813</a:t>
            </a:r>
            <a:r>
              <a:rPr lang="en-US" altLang="zh-CN" sz="1600" dirty="0">
                <a:latin typeface="Times"/>
                <a:ea typeface="Times"/>
                <a:cs typeface="Times"/>
                <a:sym typeface="Times"/>
              </a:rPr>
              <a:t>)</a:t>
            </a:r>
          </a:p>
          <a:p>
            <a:pPr lvl="1">
              <a:lnSpc>
                <a:spcPct val="130000"/>
              </a:lnSpc>
            </a:pPr>
            <a:r>
              <a:rPr lang="en-US" altLang="zh-CN" sz="1600" dirty="0"/>
              <a:t>January 1980.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2.521801</a:t>
            </a:r>
            <a:r>
              <a:rPr lang="en-US" altLang="zh-CN" sz="1600" dirty="0" smtClean="0">
                <a:latin typeface="Times"/>
                <a:ea typeface="Times"/>
                <a:cs typeface="Times"/>
                <a:sym typeface="Times"/>
              </a:rPr>
              <a:t>)</a:t>
            </a:r>
            <a:endParaRPr lang="en-US" altLang="zh-CN" sz="1600" dirty="0">
              <a:solidFill>
                <a:srgbClr val="606060"/>
              </a:solidFill>
            </a:endParaRPr>
          </a:p>
        </p:txBody>
      </p:sp>
    </p:spTree>
    <p:extLst>
      <p:ext uri="{BB962C8B-B14F-4D97-AF65-F5344CB8AC3E}">
        <p14:creationId xmlns:p14="http://schemas.microsoft.com/office/powerpoint/2010/main" val="1729412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dirty="0"/>
              <a:t>History of arithmetic complexity of matrix multiplication</a:t>
            </a:r>
            <a:endParaRPr lang="en-US" altLang="en-US"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endParaRPr lang="en-US" altLang="en-US" dirty="0">
              <a:latin typeface="Arial" charset="0"/>
              <a:cs typeface="Arial" charset="0"/>
            </a:endParaRPr>
          </a:p>
        </p:txBody>
      </p:sp>
      <p:pic>
        <p:nvPicPr>
          <p:cNvPr id="2" name="图片 1"/>
          <p:cNvPicPr>
            <a:picLocks noChangeAspect="1"/>
          </p:cNvPicPr>
          <p:nvPr/>
        </p:nvPicPr>
        <p:blipFill>
          <a:blip r:embed="rId3"/>
          <a:stretch>
            <a:fillRect/>
          </a:stretch>
        </p:blipFill>
        <p:spPr>
          <a:xfrm>
            <a:off x="1871700" y="1265678"/>
            <a:ext cx="5400600" cy="5195006"/>
          </a:xfrm>
          <a:prstGeom prst="rect">
            <a:avLst/>
          </a:prstGeom>
        </p:spPr>
      </p:pic>
      <p:grpSp>
        <p:nvGrpSpPr>
          <p:cNvPr id="6" name="Group"/>
          <p:cNvGrpSpPr/>
          <p:nvPr/>
        </p:nvGrpSpPr>
        <p:grpSpPr>
          <a:xfrm>
            <a:off x="7236296" y="1700808"/>
            <a:ext cx="1218282" cy="4680520"/>
            <a:chOff x="-17908" y="0"/>
            <a:chExt cx="1833965" cy="5966179"/>
          </a:xfrm>
        </p:grpSpPr>
        <p:sp>
          <p:nvSpPr>
            <p:cNvPr id="7" name="Line"/>
            <p:cNvSpPr/>
            <p:nvPr/>
          </p:nvSpPr>
          <p:spPr>
            <a:xfrm flipV="1">
              <a:off x="632486" y="0"/>
              <a:ext cx="15301" cy="5966179"/>
            </a:xfrm>
            <a:prstGeom prst="line">
              <a:avLst/>
            </a:prstGeom>
            <a:noFill/>
            <a:ln w="19050" cap="flat">
              <a:solidFill>
                <a:srgbClr val="8D3124"/>
              </a:solidFill>
              <a:prstDash val="solid"/>
              <a:miter lim="400000"/>
              <a:headEnd type="triangle" w="med" len="sm"/>
              <a:tailEnd type="triangle" w="med" len="sm"/>
            </a:ln>
            <a:effectLst/>
          </p:spPr>
          <p:txBody>
            <a:bodyPr wrap="square" lIns="0" tIns="0" rIns="0" bIns="0" numCol="1" anchor="t">
              <a:noAutofit/>
            </a:bodyPr>
            <a:lstStyle/>
            <a:p>
              <a:pPr marL="61411" marR="61411" algn="l" defTabSz="457200">
                <a:defRPr sz="2200">
                  <a:solidFill>
                    <a:srgbClr val="000000"/>
                  </a:solidFill>
                </a:defRPr>
              </a:pPr>
              <a:endParaRPr/>
            </a:p>
          </p:txBody>
        </p:sp>
        <p:sp>
          <p:nvSpPr>
            <p:cNvPr id="8" name="galactic…"/>
            <p:cNvSpPr txBox="1"/>
            <p:nvPr/>
          </p:nvSpPr>
          <p:spPr>
            <a:xfrm>
              <a:off x="-17908" y="2103020"/>
              <a:ext cx="1833965" cy="1282878"/>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300" tIns="114300" rIns="114300" bIns="114300" numCol="1" anchor="ctr">
              <a:spAutoFit/>
            </a:bodyPr>
            <a:lstStyle/>
            <a:p>
              <a:pPr>
                <a:lnSpc>
                  <a:spcPct val="140000"/>
                </a:lnSpc>
              </a:pPr>
              <a:r>
                <a:rPr lang="en-US" dirty="0" smtClean="0"/>
                <a:t>G</a:t>
              </a:r>
              <a:r>
                <a:rPr dirty="0" smtClean="0"/>
                <a:t>alactic</a:t>
              </a:r>
              <a:endParaRPr dirty="0"/>
            </a:p>
            <a:p>
              <a:pPr>
                <a:lnSpc>
                  <a:spcPct val="140000"/>
                </a:lnSpc>
              </a:pPr>
              <a:r>
                <a:rPr dirty="0" err="1" smtClean="0"/>
                <a:t>algoithms</a:t>
              </a:r>
              <a:endParaRPr dirty="0"/>
            </a:p>
          </p:txBody>
        </p:sp>
      </p:grpSp>
      <p:sp>
        <p:nvSpPr>
          <p:cNvPr id="9" name="number of arithmetic operations to multiply two n-by-n matrices"/>
          <p:cNvSpPr txBox="1"/>
          <p:nvPr/>
        </p:nvSpPr>
        <p:spPr>
          <a:xfrm>
            <a:off x="971600" y="6449767"/>
            <a:ext cx="77978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latin typeface="Lucida Grande"/>
                <a:ea typeface="Lucida Grande"/>
                <a:cs typeface="Lucida Grande"/>
                <a:sym typeface="Lucida Grande"/>
              </a:defRPr>
            </a:lvl1pPr>
          </a:lstStyle>
          <a:p>
            <a:r>
              <a:rPr lang="en-US" dirty="0" smtClean="0">
                <a:solidFill>
                  <a:srgbClr val="C00000"/>
                </a:solidFill>
              </a:rPr>
              <a:t>N</a:t>
            </a:r>
            <a:r>
              <a:rPr dirty="0" smtClean="0">
                <a:solidFill>
                  <a:srgbClr val="C00000"/>
                </a:solidFill>
              </a:rPr>
              <a:t>umber </a:t>
            </a:r>
            <a:r>
              <a:rPr dirty="0">
                <a:solidFill>
                  <a:srgbClr val="C00000"/>
                </a:solidFill>
              </a:rPr>
              <a:t>of arithmetic operations to multiply two n-by-n </a:t>
            </a:r>
            <a:r>
              <a:rPr dirty="0" smtClean="0">
                <a:solidFill>
                  <a:srgbClr val="C00000"/>
                </a:solidFill>
              </a:rPr>
              <a:t>matrices</a:t>
            </a:r>
            <a:r>
              <a:rPr lang="en-US" dirty="0" smtClean="0">
                <a:solidFill>
                  <a:srgbClr val="C00000"/>
                </a:solidFill>
              </a:rPr>
              <a:t>.</a:t>
            </a:r>
            <a:endParaRPr dirty="0">
              <a:solidFill>
                <a:srgbClr val="C00000"/>
              </a:solidFill>
            </a:endParaRPr>
          </a:p>
        </p:txBody>
      </p:sp>
    </p:spTree>
    <p:extLst>
      <p:ext uri="{BB962C8B-B14F-4D97-AF65-F5344CB8AC3E}">
        <p14:creationId xmlns:p14="http://schemas.microsoft.com/office/powerpoint/2010/main" val="12402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smtClean="0"/>
              <a:t>Master Theorem</a:t>
            </a:r>
            <a:endParaRPr lang="en-US" altLang="zh-CN" dirty="0"/>
          </a:p>
          <a:p>
            <a:r>
              <a:rPr lang="en-US" altLang="zh-CN" dirty="0"/>
              <a:t>I</a:t>
            </a:r>
            <a:r>
              <a:rPr lang="en-US" altLang="zh-CN" dirty="0" smtClean="0"/>
              <a:t>nteger Multiplication</a:t>
            </a:r>
            <a:endParaRPr lang="en-US" altLang="zh-CN" dirty="0"/>
          </a:p>
          <a:p>
            <a:r>
              <a:rPr lang="en-US" altLang="zh-CN" dirty="0" smtClean="0"/>
              <a:t>Matrix Multiplication</a:t>
            </a:r>
            <a:endParaRPr lang="en-US" altLang="zh-CN" dirty="0"/>
          </a:p>
          <a:p>
            <a:r>
              <a:rPr lang="en-US" altLang="zh-CN" dirty="0" smtClean="0">
                <a:solidFill>
                  <a:srgbClr val="C00000"/>
                </a:solidFill>
              </a:rPr>
              <a:t>Convolution </a:t>
            </a:r>
            <a:r>
              <a:rPr lang="en-US" altLang="zh-CN" dirty="0">
                <a:solidFill>
                  <a:srgbClr val="C00000"/>
                </a:solidFill>
              </a:rPr>
              <a:t>and </a:t>
            </a:r>
            <a:r>
              <a:rPr lang="en-US" altLang="zh-CN" dirty="0" smtClean="0">
                <a:solidFill>
                  <a:srgbClr val="C00000"/>
                </a:solidFill>
              </a:rPr>
              <a:t>FFT</a:t>
            </a:r>
            <a:endParaRPr lang="en-US" altLang="zh-CN" dirty="0">
              <a:solidFill>
                <a:srgbClr val="C00000"/>
              </a:solidFill>
            </a:endParaRPr>
          </a:p>
          <a:p>
            <a:endParaRPr lang="zh-CN" altLang="en-US" dirty="0"/>
          </a:p>
        </p:txBody>
      </p:sp>
    </p:spTree>
    <p:extLst>
      <p:ext uri="{BB962C8B-B14F-4D97-AF65-F5344CB8AC3E}">
        <p14:creationId xmlns:p14="http://schemas.microsoft.com/office/powerpoint/2010/main" val="20276623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b="1" dirty="0"/>
              <a:t>Fourier theorem.  </a:t>
            </a:r>
            <a:r>
              <a:rPr lang="en-US" altLang="zh-CN" dirty="0">
                <a:solidFill>
                  <a:srgbClr val="606060"/>
                </a:solidFill>
                <a:uFill>
                  <a:solidFill>
                    <a:srgbClr val="606060"/>
                  </a:solidFill>
                </a:uFill>
              </a:rPr>
              <a:t>[Fourier, </a:t>
            </a:r>
            <a:r>
              <a:rPr lang="en-US" altLang="zh-CN" dirty="0" err="1">
                <a:solidFill>
                  <a:srgbClr val="606060"/>
                </a:solidFill>
                <a:uFill>
                  <a:solidFill>
                    <a:srgbClr val="606060"/>
                  </a:solidFill>
                </a:uFill>
              </a:rPr>
              <a:t>Dirichlet</a:t>
            </a:r>
            <a:r>
              <a:rPr lang="en-US" altLang="zh-CN" dirty="0">
                <a:solidFill>
                  <a:srgbClr val="606060"/>
                </a:solidFill>
                <a:uFill>
                  <a:solidFill>
                    <a:srgbClr val="606060"/>
                  </a:solidFill>
                </a:uFill>
              </a:rPr>
              <a:t>, Riemann]  </a:t>
            </a:r>
            <a:r>
              <a:rPr lang="en-US" altLang="zh-CN" dirty="0">
                <a:solidFill>
                  <a:srgbClr val="000000"/>
                </a:solidFill>
                <a:uFill>
                  <a:solidFill>
                    <a:srgbClr val="000000"/>
                  </a:solidFill>
                </a:uFill>
              </a:rPr>
              <a:t>Any (sufficiently smooth) periodic function can be expressed as the sum of a series of sinusoids. </a:t>
            </a:r>
          </a:p>
          <a:p>
            <a:endParaRPr lang="zh-CN" altLang="en-US" dirty="0"/>
          </a:p>
        </p:txBody>
      </p:sp>
      <p:pic>
        <p:nvPicPr>
          <p:cNvPr id="4" name="sawtooth1.png" descr="sawtooth1.png"/>
          <p:cNvPicPr>
            <a:picLocks/>
          </p:cNvPicPr>
          <p:nvPr/>
        </p:nvPicPr>
        <p:blipFill>
          <a:blip r:embed="rId3">
            <a:extLst/>
          </a:blip>
          <a:stretch>
            <a:fillRect/>
          </a:stretch>
        </p:blipFill>
        <p:spPr>
          <a:xfrm>
            <a:off x="192678" y="2780928"/>
            <a:ext cx="8498519" cy="2592288"/>
          </a:xfrm>
          <a:prstGeom prst="rect">
            <a:avLst/>
          </a:prstGeom>
          <a:ln w="12700">
            <a:miter lim="400000"/>
          </a:ln>
        </p:spPr>
      </p:pic>
      <p:pic>
        <p:nvPicPr>
          <p:cNvPr id="5" name="sawtooth5.png" descr="sawtooth5.png"/>
          <p:cNvPicPr>
            <a:picLocks/>
          </p:cNvPicPr>
          <p:nvPr/>
        </p:nvPicPr>
        <p:blipFill>
          <a:blip r:embed="rId4">
            <a:extLst/>
          </a:blip>
          <a:stretch>
            <a:fillRect/>
          </a:stretch>
        </p:blipFill>
        <p:spPr>
          <a:xfrm>
            <a:off x="192678" y="2780928"/>
            <a:ext cx="8498519" cy="2592288"/>
          </a:xfrm>
          <a:prstGeom prst="rect">
            <a:avLst/>
          </a:prstGeom>
          <a:ln w="12700">
            <a:miter lim="400000"/>
          </a:ln>
        </p:spPr>
      </p:pic>
      <p:pic>
        <p:nvPicPr>
          <p:cNvPr id="6" name="sawtooth10.png" descr="sawtooth10.png"/>
          <p:cNvPicPr>
            <a:picLocks/>
          </p:cNvPicPr>
          <p:nvPr/>
        </p:nvPicPr>
        <p:blipFill>
          <a:blip r:embed="rId5">
            <a:extLst/>
          </a:blip>
          <a:stretch>
            <a:fillRect/>
          </a:stretch>
        </p:blipFill>
        <p:spPr>
          <a:xfrm>
            <a:off x="192678" y="2780928"/>
            <a:ext cx="8498519" cy="2592288"/>
          </a:xfrm>
          <a:prstGeom prst="rect">
            <a:avLst/>
          </a:prstGeom>
          <a:ln w="12700">
            <a:miter lim="400000"/>
          </a:ln>
        </p:spPr>
      </p:pic>
      <p:pic>
        <p:nvPicPr>
          <p:cNvPr id="7" name="sawtooth100.png" descr="sawtooth100.png"/>
          <p:cNvPicPr>
            <a:picLocks/>
          </p:cNvPicPr>
          <p:nvPr/>
        </p:nvPicPr>
        <p:blipFill>
          <a:blip r:embed="rId6">
            <a:extLst/>
          </a:blip>
          <a:stretch>
            <a:fillRect/>
          </a:stretch>
        </p:blipFill>
        <p:spPr>
          <a:xfrm>
            <a:off x="189856" y="2780928"/>
            <a:ext cx="8496944" cy="2592288"/>
          </a:xfrm>
          <a:prstGeom prst="rect">
            <a:avLst/>
          </a:prstGeom>
          <a:ln w="12700">
            <a:miter lim="400000"/>
          </a:ln>
        </p:spPr>
      </p:pic>
      <p:grpSp>
        <p:nvGrpSpPr>
          <p:cNvPr id="8" name="Group"/>
          <p:cNvGrpSpPr/>
          <p:nvPr/>
        </p:nvGrpSpPr>
        <p:grpSpPr>
          <a:xfrm>
            <a:off x="5614808" y="5201567"/>
            <a:ext cx="753170" cy="257278"/>
            <a:chOff x="0" y="0"/>
            <a:chExt cx="1079500" cy="431800"/>
          </a:xfrm>
        </p:grpSpPr>
        <p:sp>
          <p:nvSpPr>
            <p:cNvPr id="9"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0" name="n = 1"/>
            <p:cNvSpPr txBox="1"/>
            <p:nvPr/>
          </p:nvSpPr>
          <p:spPr>
            <a:xfrm>
              <a:off x="19087" y="71543"/>
              <a:ext cx="4845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a:t>
              </a:r>
            </a:p>
          </p:txBody>
        </p:sp>
      </p:grpSp>
      <p:grpSp>
        <p:nvGrpSpPr>
          <p:cNvPr id="11" name="Group"/>
          <p:cNvGrpSpPr/>
          <p:nvPr/>
        </p:nvGrpSpPr>
        <p:grpSpPr>
          <a:xfrm>
            <a:off x="5614808" y="5201567"/>
            <a:ext cx="753170" cy="257278"/>
            <a:chOff x="0" y="0"/>
            <a:chExt cx="1079500" cy="431800"/>
          </a:xfrm>
        </p:grpSpPr>
        <p:sp>
          <p:nvSpPr>
            <p:cNvPr id="12"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3" name="n = 5"/>
            <p:cNvSpPr txBox="1"/>
            <p:nvPr/>
          </p:nvSpPr>
          <p:spPr>
            <a:xfrm>
              <a:off x="19087" y="71543"/>
              <a:ext cx="4845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5</a:t>
              </a:r>
            </a:p>
          </p:txBody>
        </p:sp>
      </p:grpSp>
      <p:grpSp>
        <p:nvGrpSpPr>
          <p:cNvPr id="14" name="Group"/>
          <p:cNvGrpSpPr/>
          <p:nvPr/>
        </p:nvGrpSpPr>
        <p:grpSpPr>
          <a:xfrm>
            <a:off x="5614808" y="5201567"/>
            <a:ext cx="753170" cy="257278"/>
            <a:chOff x="0" y="0"/>
            <a:chExt cx="1079500" cy="431800"/>
          </a:xfrm>
        </p:grpSpPr>
        <p:sp>
          <p:nvSpPr>
            <p:cNvPr id="15"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6" name="n = 10"/>
            <p:cNvSpPr txBox="1"/>
            <p:nvPr/>
          </p:nvSpPr>
          <p:spPr>
            <a:xfrm>
              <a:off x="19087" y="71543"/>
              <a:ext cx="5988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a:t>
              </a:r>
            </a:p>
          </p:txBody>
        </p:sp>
      </p:grpSp>
      <p:grpSp>
        <p:nvGrpSpPr>
          <p:cNvPr id="17" name="Group"/>
          <p:cNvGrpSpPr/>
          <p:nvPr/>
        </p:nvGrpSpPr>
        <p:grpSpPr>
          <a:xfrm>
            <a:off x="5614808" y="5201567"/>
            <a:ext cx="753170" cy="257278"/>
            <a:chOff x="0" y="0"/>
            <a:chExt cx="1079500" cy="431800"/>
          </a:xfrm>
        </p:grpSpPr>
        <p:sp>
          <p:nvSpPr>
            <p:cNvPr id="18"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9" name="n = 100"/>
            <p:cNvSpPr txBox="1"/>
            <p:nvPr/>
          </p:nvSpPr>
          <p:spPr>
            <a:xfrm>
              <a:off x="19087" y="71543"/>
              <a:ext cx="7131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100</a:t>
              </a:r>
            </a:p>
          </p:txBody>
        </p:sp>
      </p:grpSp>
      <p:sp>
        <p:nvSpPr>
          <p:cNvPr id="20" name="t"/>
          <p:cNvSpPr txBox="1"/>
          <p:nvPr/>
        </p:nvSpPr>
        <p:spPr>
          <a:xfrm>
            <a:off x="12282942" y="5115471"/>
            <a:ext cx="8860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buClr>
                <a:srgbClr val="606060"/>
              </a:buClr>
              <a:buFont typeface="Times"/>
              <a:defRPr i="1">
                <a:solidFill>
                  <a:srgbClr val="606060"/>
                </a:solidFill>
                <a:uFill>
                  <a:solidFill>
                    <a:srgbClr val="606060"/>
                  </a:solidFill>
                </a:uFill>
                <a:latin typeface="Times"/>
                <a:ea typeface="Times"/>
                <a:cs typeface="Times"/>
                <a:sym typeface="Times"/>
              </a:defRPr>
            </a:lvl1pPr>
          </a:lstStyle>
          <a:p>
            <a:r>
              <a:t>t</a:t>
            </a:r>
          </a:p>
        </p:txBody>
      </p:sp>
      <p:sp>
        <p:nvSpPr>
          <p:cNvPr id="21" name="Line"/>
          <p:cNvSpPr/>
          <p:nvPr/>
        </p:nvSpPr>
        <p:spPr>
          <a:xfrm>
            <a:off x="202" y="4966457"/>
            <a:ext cx="8753711" cy="1345"/>
          </a:xfrm>
          <a:prstGeom prst="line">
            <a:avLst/>
          </a:prstGeom>
          <a:ln>
            <a:solidFill>
              <a:srgbClr val="606060">
                <a:alpha val="25000"/>
              </a:srgbClr>
            </a:solidFill>
            <a:tailEnd type="triangle"/>
          </a:ln>
        </p:spPr>
        <p:txBody>
          <a:bodyPr lIns="0" tIns="0" rIns="0" bIns="0"/>
          <a:lstStyle/>
          <a:p>
            <a:pPr algn="l" defTabSz="457200">
              <a:lnSpc>
                <a:spcPct val="100000"/>
              </a:lnSpc>
              <a:buClrTx/>
              <a:buFontTx/>
              <a:tabLst/>
              <a:defRPr sz="1200">
                <a:solidFill>
                  <a:srgbClr val="000000"/>
                </a:solidFill>
              </a:defRPr>
            </a:pPr>
            <a:endParaRPr/>
          </a:p>
        </p:txBody>
      </p:sp>
      <p:pic>
        <p:nvPicPr>
          <p:cNvPr id="22" name="Image" descr="Image"/>
          <p:cNvPicPr>
            <a:picLocks noChangeAspect="1"/>
          </p:cNvPicPr>
          <p:nvPr/>
        </p:nvPicPr>
        <p:blipFill>
          <a:blip r:embed="rId7">
            <a:extLst/>
          </a:blip>
          <a:stretch>
            <a:fillRect/>
          </a:stretch>
        </p:blipFill>
        <p:spPr>
          <a:xfrm>
            <a:off x="2843808" y="5150364"/>
            <a:ext cx="1508016" cy="481130"/>
          </a:xfrm>
          <a:prstGeom prst="rect">
            <a:avLst/>
          </a:prstGeom>
          <a:ln w="12700">
            <a:miter lim="400000"/>
          </a:ln>
        </p:spPr>
      </p:pic>
    </p:spTree>
    <p:extLst>
      <p:ext uri="{BB962C8B-B14F-4D97-AF65-F5344CB8AC3E}">
        <p14:creationId xmlns:p14="http://schemas.microsoft.com/office/powerpoint/2010/main" val="36208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11" grpId="0" animBg="1" advAuto="0"/>
      <p:bldP spid="14" grpId="0" animBg="1" advAuto="0"/>
      <p:bldP spid="17"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domain vs. frequency domain</a:t>
            </a:r>
            <a:endParaRPr lang="zh-CN" altLang="en-US" dirty="0"/>
          </a:p>
        </p:txBody>
      </p:sp>
      <p:sp>
        <p:nvSpPr>
          <p:cNvPr id="3" name="内容占位符 2"/>
          <p:cNvSpPr>
            <a:spLocks noGrp="1"/>
          </p:cNvSpPr>
          <p:nvPr>
            <p:ph idx="1"/>
          </p:nvPr>
        </p:nvSpPr>
        <p:spPr/>
        <p:txBody>
          <a:bodyPr/>
          <a:lstStyle/>
          <a:p>
            <a:r>
              <a:rPr lang="en-US" altLang="zh-CN" dirty="0"/>
              <a:t>Signal.  </a:t>
            </a:r>
            <a:r>
              <a:rPr lang="en-US" altLang="zh-CN" dirty="0">
                <a:solidFill>
                  <a:srgbClr val="606060"/>
                </a:solidFill>
                <a:uFill>
                  <a:solidFill>
                    <a:srgbClr val="606060"/>
                  </a:solidFill>
                </a:uFill>
              </a:rPr>
              <a:t>[touch tone button 1]</a:t>
            </a:r>
          </a:p>
          <a:p>
            <a:endParaRPr lang="en-US" altLang="zh-CN" dirty="0" smtClean="0"/>
          </a:p>
          <a:p>
            <a:endParaRPr lang="en-US" altLang="zh-CN" dirty="0"/>
          </a:p>
          <a:p>
            <a:endParaRPr lang="en-US" altLang="zh-CN" dirty="0" smtClean="0"/>
          </a:p>
          <a:p>
            <a:r>
              <a:rPr lang="en-US" altLang="zh-CN" dirty="0" smtClean="0"/>
              <a:t>Time </a:t>
            </a:r>
            <a:r>
              <a:rPr lang="en-US" altLang="zh-CN" dirty="0"/>
              <a:t>domain.</a:t>
            </a:r>
          </a:p>
          <a:p>
            <a:endParaRPr lang="en-US" altLang="zh-CN" dirty="0" smtClean="0"/>
          </a:p>
          <a:p>
            <a:endParaRPr lang="en-US" altLang="zh-CN" dirty="0"/>
          </a:p>
          <a:p>
            <a:endParaRPr lang="en-US" altLang="zh-CN" dirty="0" smtClean="0"/>
          </a:p>
          <a:p>
            <a:r>
              <a:rPr lang="en-US" altLang="zh-CN" dirty="0" smtClean="0"/>
              <a:t>Frequency </a:t>
            </a:r>
            <a:r>
              <a:rPr lang="en-US" altLang="zh-CN" dirty="0"/>
              <a:t>domain.</a:t>
            </a:r>
          </a:p>
          <a:p>
            <a:endParaRPr lang="zh-CN" altLang="en-US" dirty="0"/>
          </a:p>
        </p:txBody>
      </p:sp>
      <p:pic>
        <p:nvPicPr>
          <p:cNvPr id="4" name="image.pdf" descr="image.pdf"/>
          <p:cNvPicPr>
            <a:picLocks/>
          </p:cNvPicPr>
          <p:nvPr/>
        </p:nvPicPr>
        <p:blipFill>
          <a:blip r:embed="rId4">
            <a:extLst/>
          </a:blip>
          <a:stretch>
            <a:fillRect/>
          </a:stretch>
        </p:blipFill>
        <p:spPr>
          <a:xfrm>
            <a:off x="1979712" y="2132856"/>
            <a:ext cx="5184576" cy="360040"/>
          </a:xfrm>
          <a:prstGeom prst="rect">
            <a:avLst/>
          </a:prstGeom>
          <a:ln w="12700">
            <a:miter lim="400000"/>
          </a:ln>
        </p:spPr>
      </p:pic>
      <p:pic>
        <p:nvPicPr>
          <p:cNvPr id="5" name="Embedded Sound 1-1.mov" descr="Embedded Sound 1-1.mov"/>
          <p:cNvPicPr>
            <a:picLocks/>
          </p:cNvPicPr>
          <p:nvPr>
            <a:audioFile r:link="rId2"/>
            <p:extLst>
              <p:ext uri="{DAA4B4D4-6D71-4841-9C94-3DE7FCFB9230}">
                <p14:media xmlns:p14="http://schemas.microsoft.com/office/powerpoint/2010/main" r:embed="rId1"/>
              </p:ext>
            </p:extLst>
          </p:nvPr>
        </p:nvPicPr>
        <p:blipFill>
          <a:blip r:embed="rId5">
            <a:extLst/>
          </a:blip>
          <a:stretch>
            <a:fillRect/>
          </a:stretch>
        </p:blipFill>
        <p:spPr>
          <a:xfrm>
            <a:off x="7207646" y="1794259"/>
            <a:ext cx="440268" cy="440268"/>
          </a:xfrm>
          <a:prstGeom prst="rect">
            <a:avLst/>
          </a:prstGeom>
          <a:ln w="12700">
            <a:miter lim="400000"/>
          </a:ln>
        </p:spPr>
      </p:pic>
      <p:pic>
        <p:nvPicPr>
          <p:cNvPr id="6" name="Image" descr="Image"/>
          <p:cNvPicPr>
            <a:picLocks noChangeAspect="1"/>
          </p:cNvPicPr>
          <p:nvPr/>
        </p:nvPicPr>
        <p:blipFill>
          <a:blip r:embed="rId6">
            <a:extLst/>
          </a:blip>
          <a:stretch>
            <a:fillRect/>
          </a:stretch>
        </p:blipFill>
        <p:spPr>
          <a:xfrm>
            <a:off x="7668344" y="1916832"/>
            <a:ext cx="752686" cy="752686"/>
          </a:xfrm>
          <a:prstGeom prst="rect">
            <a:avLst/>
          </a:prstGeom>
          <a:ln w="12700">
            <a:miter lim="400000"/>
          </a:ln>
        </p:spPr>
      </p:pic>
      <p:grpSp>
        <p:nvGrpSpPr>
          <p:cNvPr id="7" name="Group"/>
          <p:cNvGrpSpPr/>
          <p:nvPr/>
        </p:nvGrpSpPr>
        <p:grpSpPr>
          <a:xfrm>
            <a:off x="2740815" y="2994782"/>
            <a:ext cx="5328592" cy="1422932"/>
            <a:chOff x="0" y="0"/>
            <a:chExt cx="7321830" cy="2404533"/>
          </a:xfrm>
        </p:grpSpPr>
        <p:pic>
          <p:nvPicPr>
            <p:cNvPr id="8" name="Picture 3.png" descr="Picture 3.png"/>
            <p:cNvPicPr>
              <a:picLocks/>
            </p:cNvPicPr>
            <p:nvPr/>
          </p:nvPicPr>
          <p:blipFill>
            <a:blip r:embed="rId7">
              <a:extLst/>
            </a:blip>
            <a:srcRect t="50102" b="73"/>
            <a:stretch>
              <a:fillRect/>
            </a:stretch>
          </p:blipFill>
          <p:spPr>
            <a:xfrm>
              <a:off x="1266469" y="0"/>
              <a:ext cx="6055362" cy="2404534"/>
            </a:xfrm>
            <a:prstGeom prst="rect">
              <a:avLst/>
            </a:prstGeom>
            <a:ln w="12700" cap="flat">
              <a:noFill/>
              <a:miter lim="400000"/>
            </a:ln>
            <a:effectLst/>
          </p:spPr>
        </p:pic>
        <p:sp>
          <p:nvSpPr>
            <p:cNvPr id="9" name="sound…"/>
            <p:cNvSpPr txBox="1"/>
            <p:nvPr/>
          </p:nvSpPr>
          <p:spPr>
            <a:xfrm>
              <a:off x="0" y="826064"/>
              <a:ext cx="933450" cy="525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sound</a:t>
              </a:r>
            </a:p>
            <a:p>
              <a:pPr>
                <a:defRPr b="1">
                  <a:solidFill>
                    <a:srgbClr val="000000"/>
                  </a:solidFill>
                  <a:latin typeface="Lucida Grande"/>
                  <a:ea typeface="Lucida Grande"/>
                  <a:cs typeface="Lucida Grande"/>
                  <a:sym typeface="Lucida Grande"/>
                </a:defRPr>
              </a:pPr>
              <a:r>
                <a:t>pressure</a:t>
              </a:r>
            </a:p>
          </p:txBody>
        </p:sp>
      </p:grpSp>
      <p:grpSp>
        <p:nvGrpSpPr>
          <p:cNvPr id="10" name="Group"/>
          <p:cNvGrpSpPr/>
          <p:nvPr/>
        </p:nvGrpSpPr>
        <p:grpSpPr>
          <a:xfrm>
            <a:off x="2740814" y="4929640"/>
            <a:ext cx="5359271" cy="1390582"/>
            <a:chOff x="0" y="0"/>
            <a:chExt cx="7432312" cy="2325511"/>
          </a:xfrm>
        </p:grpSpPr>
        <p:pic>
          <p:nvPicPr>
            <p:cNvPr id="11" name="Picture 3.png" descr="Picture 3.png"/>
            <p:cNvPicPr>
              <a:picLocks/>
            </p:cNvPicPr>
            <p:nvPr/>
          </p:nvPicPr>
          <p:blipFill>
            <a:blip r:embed="rId7">
              <a:extLst/>
            </a:blip>
            <a:srcRect b="51763"/>
            <a:stretch>
              <a:fillRect/>
            </a:stretch>
          </p:blipFill>
          <p:spPr>
            <a:xfrm>
              <a:off x="1376952" y="0"/>
              <a:ext cx="6055361" cy="2325512"/>
            </a:xfrm>
            <a:prstGeom prst="rect">
              <a:avLst/>
            </a:prstGeom>
            <a:ln w="12700" cap="flat">
              <a:noFill/>
              <a:miter lim="400000"/>
            </a:ln>
            <a:effectLst/>
          </p:spPr>
        </p:pic>
        <p:sp>
          <p:nvSpPr>
            <p:cNvPr id="12" name="Rectangle"/>
            <p:cNvSpPr/>
            <p:nvPr/>
          </p:nvSpPr>
          <p:spPr>
            <a:xfrm>
              <a:off x="1364252" y="958991"/>
              <a:ext cx="279401" cy="469901"/>
            </a:xfrm>
            <a:prstGeom prst="rect">
              <a:avLst/>
            </a:prstGeom>
            <a:solidFill>
              <a:srgbClr val="FFFFFF"/>
            </a:solidFill>
            <a:ln w="12700" cap="flat">
              <a:noFill/>
              <a:miter lim="400000"/>
            </a:ln>
            <a:effectLst/>
          </p:spPr>
          <p:txBody>
            <a:bodyPr wrap="square" lIns="139700" tIns="139700" rIns="139700" bIns="139700" numCol="1" anchor="t">
              <a:noAutofit/>
            </a:bodyPr>
            <a:lstStyle/>
            <a:p>
              <a:pPr marL="58702" marR="58702" algn="l" defTabSz="457200">
                <a:buClr>
                  <a:srgbClr val="606060"/>
                </a:buClr>
                <a:defRPr>
                  <a:solidFill>
                    <a:srgbClr val="606060"/>
                  </a:solidFill>
                  <a:uFill>
                    <a:solidFill>
                      <a:srgbClr val="606060"/>
                    </a:solidFill>
                  </a:uFill>
                </a:defRPr>
              </a:pPr>
              <a:endParaRPr/>
            </a:p>
          </p:txBody>
        </p:sp>
        <p:sp>
          <p:nvSpPr>
            <p:cNvPr id="13" name="0.5"/>
            <p:cNvSpPr/>
            <p:nvPr/>
          </p:nvSpPr>
          <p:spPr>
            <a:xfrm>
              <a:off x="1347124" y="341771"/>
              <a:ext cx="287935" cy="13975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gn="l" defTabSz="457200">
                <a:defRPr sz="1200" b="1">
                  <a:solidFill>
                    <a:srgbClr val="000000"/>
                  </a:solidFill>
                  <a:latin typeface="Lucida Sans Typewriter"/>
                  <a:ea typeface="Lucida Sans Typewriter"/>
                  <a:cs typeface="Lucida Sans Typewriter"/>
                  <a:sym typeface="Lucida Sans Typewriter"/>
                </a:defRPr>
              </a:lvl1pPr>
            </a:lstStyle>
            <a:p>
              <a:r>
                <a:t>0.5</a:t>
              </a:r>
            </a:p>
          </p:txBody>
        </p:sp>
        <p:sp>
          <p:nvSpPr>
            <p:cNvPr id="14" name="amplitude"/>
            <p:cNvSpPr txBox="1"/>
            <p:nvPr/>
          </p:nvSpPr>
          <p:spPr>
            <a:xfrm>
              <a:off x="0" y="920891"/>
              <a:ext cx="1065511" cy="22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amplitude</a:t>
              </a:r>
            </a:p>
          </p:txBody>
        </p:sp>
      </p:grpSp>
      <p:sp>
        <p:nvSpPr>
          <p:cNvPr id="15" name="Reference:  Cleve Moler, Numerical Computing with MATLAB"/>
          <p:cNvSpPr txBox="1"/>
          <p:nvPr/>
        </p:nvSpPr>
        <p:spPr>
          <a:xfrm>
            <a:off x="539552" y="6414898"/>
            <a:ext cx="4555926" cy="139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marL="58702" marR="58702">
              <a:buClr>
                <a:srgbClr val="606060"/>
              </a:buClr>
              <a:defRPr sz="1200">
                <a:solidFill>
                  <a:srgbClr val="606060"/>
                </a:solidFill>
                <a:uFill>
                  <a:solidFill>
                    <a:srgbClr val="606060"/>
                  </a:solidFill>
                </a:uFill>
              </a:defRPr>
            </a:lvl1pPr>
          </a:lstStyle>
          <a:p>
            <a:r>
              <a:rPr dirty="0"/>
              <a:t>Reference:  Cleve </a:t>
            </a:r>
            <a:r>
              <a:rPr dirty="0" err="1"/>
              <a:t>Moler</a:t>
            </a:r>
            <a:r>
              <a:rPr dirty="0"/>
              <a:t>, Numerical Computing with MATLAB</a:t>
            </a:r>
          </a:p>
        </p:txBody>
      </p:sp>
    </p:spTree>
    <p:extLst>
      <p:ext uri="{BB962C8B-B14F-4D97-AF65-F5344CB8AC3E}">
        <p14:creationId xmlns:p14="http://schemas.microsoft.com/office/powerpoint/2010/main" val="9112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0" fill="hold"/>
                                        <p:tgtEl>
                                          <p:spTgt spid="5"/>
                                        </p:tgtEl>
                                      </p:cBhvr>
                                    </p:cmd>
                                  </p:childTnLst>
                                </p:cTn>
                              </p:par>
                            </p:childTnLst>
                          </p:cTn>
                        </p:par>
                        <p:par>
                          <p:cTn id="7" fill="hold">
                            <p:stCondLst>
                              <p:cond delay="20000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par>
                          <p:cTn id="10" fill="hold">
                            <p:stCondLst>
                              <p:cond delay="200000"/>
                            </p:stCondLst>
                            <p:childTnLst>
                              <p:par>
                                <p:cTn id="11" presetID="1" presetClass="entr" presetSubtype="0" fill="hold" grpId="0" nodeType="afterEffect">
                                  <p:stCondLst>
                                    <p:cond delay="0"/>
                                  </p:stCondLst>
                                  <p:iterate>
                                    <p:tmAbs val="0"/>
                                  </p:iterate>
                                  <p:childTnLst>
                                    <p:set>
                                      <p:cBhvr>
                                        <p:cTn id="12" fill="hold"/>
                                        <p:tgtEl>
                                          <p:spTgt spid="10"/>
                                        </p:tgtEl>
                                        <p:attrNameLst>
                                          <p:attrName>style.visibility</p:attrName>
                                        </p:attrNameLst>
                                      </p:cBhvr>
                                      <p:to>
                                        <p:strVal val="visible"/>
                                      </p:to>
                                    </p:set>
                                  </p:childTnLst>
                                </p:cTn>
                              </p:par>
                            </p:childTnLst>
                          </p:cTn>
                        </p:par>
                        <p:par>
                          <p:cTn id="13" fill="hold">
                            <p:stCondLst>
                              <p:cond delay="200000"/>
                            </p:stCondLst>
                            <p:childTnLst>
                              <p:par>
                                <p:cTn id="14" presetID="1" presetClass="entr" presetSubtype="0" fill="hold" grpId="0" nodeType="afterEffect">
                                  <p:stCondLst>
                                    <p:cond delay="0"/>
                                  </p:stCondLst>
                                  <p:iterate>
                                    <p:tmAbs val="0"/>
                                  </p:iterate>
                                  <p:childTnLst>
                                    <p:set>
                                      <p:cBhvr>
                                        <p:cTn id="15"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6" fill="hold" display="0">
                  <p:stCondLst>
                    <p:cond delay="indefinite"/>
                  </p:stCondLst>
                </p:cTn>
                <p:tgtEl>
                  <p:spTgt spid="5"/>
                </p:tgtEl>
              </p:cMediaNode>
            </p:audio>
          </p:childTnLst>
        </p:cTn>
      </p:par>
    </p:tnLst>
    <p:bldLst>
      <p:bldP spid="7" grpId="0" animBg="1" advAuto="0"/>
      <p:bldP spid="10" grpId="0" animBg="1" advAuto="0"/>
      <p:bldP spid="15"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a:t>
            </a:r>
            <a:r>
              <a:rPr lang="en-US" altLang="zh-CN" dirty="0" smtClean="0"/>
              <a:t>Transform (FFT)</a:t>
            </a:r>
            <a:endParaRPr lang="zh-CN" altLang="en-US" dirty="0"/>
          </a:p>
        </p:txBody>
      </p:sp>
      <p:sp>
        <p:nvSpPr>
          <p:cNvPr id="3" name="内容占位符 2"/>
          <p:cNvSpPr>
            <a:spLocks noGrp="1"/>
          </p:cNvSpPr>
          <p:nvPr>
            <p:ph idx="1"/>
          </p:nvPr>
        </p:nvSpPr>
        <p:spPr/>
        <p:txBody>
          <a:bodyPr/>
          <a:lstStyle/>
          <a:p>
            <a:pPr algn="just"/>
            <a:r>
              <a:rPr lang="en-US" altLang="zh-CN" b="1" dirty="0"/>
              <a:t>FFT.  </a:t>
            </a:r>
            <a:r>
              <a:rPr lang="en-US" altLang="zh-CN" dirty="0">
                <a:solidFill>
                  <a:srgbClr val="000000"/>
                </a:solidFill>
                <a:uFill>
                  <a:solidFill>
                    <a:srgbClr val="000000"/>
                  </a:solidFill>
                </a:uFill>
              </a:rPr>
              <a:t>Fast way to convert between time domain and frequency domain.</a:t>
            </a:r>
          </a:p>
          <a:p>
            <a:pPr algn="just"/>
            <a:r>
              <a:rPr lang="en-US" altLang="zh-CN" b="1" dirty="0" smtClean="0"/>
              <a:t>Alternate </a:t>
            </a:r>
            <a:r>
              <a:rPr lang="en-US" altLang="zh-CN" b="1" dirty="0"/>
              <a:t>viewpoint.  </a:t>
            </a:r>
            <a:r>
              <a:rPr lang="en-US" altLang="zh-CN" dirty="0">
                <a:solidFill>
                  <a:srgbClr val="000000"/>
                </a:solidFill>
                <a:uFill>
                  <a:solidFill>
                    <a:srgbClr val="000000"/>
                  </a:solidFill>
                </a:uFill>
              </a:rPr>
              <a:t>Fast way to multiply and </a:t>
            </a:r>
            <a:r>
              <a:rPr lang="en-US" altLang="zh-CN" dirty="0" smtClean="0">
                <a:solidFill>
                  <a:srgbClr val="000000"/>
                </a:solidFill>
                <a:uFill>
                  <a:solidFill>
                    <a:srgbClr val="000000"/>
                  </a:solidFill>
                </a:uFill>
              </a:rPr>
              <a:t>evaluate </a:t>
            </a:r>
            <a:r>
              <a:rPr lang="en-US" altLang="zh-CN" dirty="0">
                <a:solidFill>
                  <a:srgbClr val="8D3124"/>
                </a:solidFill>
                <a:uFill>
                  <a:solidFill>
                    <a:srgbClr val="8D3124"/>
                  </a:solidFill>
                </a:uFill>
              </a:rPr>
              <a:t>polynomials</a:t>
            </a:r>
            <a:r>
              <a:rPr lang="en-US" altLang="zh-CN" dirty="0">
                <a:solidFill>
                  <a:srgbClr val="000000"/>
                </a:solidFill>
                <a:uFill>
                  <a:solidFill>
                    <a:srgbClr val="000000"/>
                  </a:solidFill>
                </a:uFill>
              </a:rPr>
              <a:t>.</a:t>
            </a:r>
            <a:endParaRPr lang="zh-CN" altLang="en-US" dirty="0"/>
          </a:p>
        </p:txBody>
      </p:sp>
      <p:grpSp>
        <p:nvGrpSpPr>
          <p:cNvPr id="8" name="Group"/>
          <p:cNvGrpSpPr/>
          <p:nvPr/>
        </p:nvGrpSpPr>
        <p:grpSpPr>
          <a:xfrm>
            <a:off x="1547664" y="3068960"/>
            <a:ext cx="2193240" cy="749307"/>
            <a:chOff x="0" y="0"/>
            <a:chExt cx="2193239" cy="749305"/>
          </a:xfrm>
        </p:grpSpPr>
        <p:sp>
          <p:nvSpPr>
            <p:cNvPr id="9" name="we take this approach"/>
            <p:cNvSpPr txBox="1"/>
            <p:nvPr/>
          </p:nvSpPr>
          <p:spPr>
            <a:xfrm>
              <a:off x="0" y="562971"/>
              <a:ext cx="2193240" cy="1863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 take this approach</a:t>
              </a:r>
            </a:p>
          </p:txBody>
        </p:sp>
        <p:sp>
          <p:nvSpPr>
            <p:cNvPr id="10" name="Line"/>
            <p:cNvSpPr/>
            <p:nvPr/>
          </p:nvSpPr>
          <p:spPr>
            <a:xfrm>
              <a:off x="764707" y="0"/>
              <a:ext cx="276751" cy="4771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60100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applications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dirty="0"/>
              <a:t>Applications.</a:t>
            </a:r>
          </a:p>
          <a:p>
            <a:pPr lvl="1"/>
            <a:r>
              <a:rPr lang="en-US" altLang="zh-CN" dirty="0"/>
              <a:t>Optics, acoustics, quantum physics, telecommunications, radar,</a:t>
            </a:r>
            <a:br>
              <a:rPr lang="en-US" altLang="zh-CN" dirty="0"/>
            </a:br>
            <a:r>
              <a:rPr lang="en-US" altLang="zh-CN" dirty="0"/>
              <a:t>control systems, signal processing, speech recognition, data compression, image processing, seismology, mass spectrometry, …</a:t>
            </a:r>
          </a:p>
          <a:p>
            <a:pPr lvl="1"/>
            <a:r>
              <a:rPr lang="en-US" altLang="zh-CN" dirty="0"/>
              <a:t>Digital media.  </a:t>
            </a:r>
            <a:r>
              <a:rPr lang="en-US" altLang="zh-CN" dirty="0">
                <a:solidFill>
                  <a:srgbClr val="606060"/>
                </a:solidFill>
                <a:uFill>
                  <a:solidFill>
                    <a:srgbClr val="606060"/>
                  </a:solidFill>
                </a:uFill>
              </a:rPr>
              <a:t>[DVD, JPEG, MP3, H.264]</a:t>
            </a:r>
          </a:p>
          <a:p>
            <a:pPr lvl="1"/>
            <a:r>
              <a:rPr lang="en-US" altLang="zh-CN" dirty="0"/>
              <a:t>Medical diagnostics.  </a:t>
            </a:r>
            <a:r>
              <a:rPr lang="en-US" altLang="zh-CN" dirty="0">
                <a:solidFill>
                  <a:srgbClr val="606060"/>
                </a:solidFill>
                <a:uFill>
                  <a:solidFill>
                    <a:srgbClr val="606060"/>
                  </a:solidFill>
                </a:uFill>
              </a:rPr>
              <a:t>[MRI, CT, PET scans, ultrasound]</a:t>
            </a:r>
          </a:p>
          <a:p>
            <a:pPr lvl="1"/>
            <a:r>
              <a:rPr lang="en-US" altLang="zh-CN" dirty="0"/>
              <a:t>Numerical solutions to Poisson’s equation.</a:t>
            </a:r>
          </a:p>
          <a:p>
            <a:pPr lvl="1"/>
            <a:r>
              <a:rPr lang="en-US" altLang="zh-CN" dirty="0"/>
              <a:t>Integer and polynomial multiplication. </a:t>
            </a:r>
          </a:p>
          <a:p>
            <a:pPr lvl="1"/>
            <a:r>
              <a:rPr lang="en-US" altLang="zh-CN" dirty="0"/>
              <a:t>Shor’s quantum factoring algorithm</a:t>
            </a:r>
            <a:r>
              <a:rPr lang="en-US" altLang="zh-CN" dirty="0" smtClean="0"/>
              <a:t>.</a:t>
            </a:r>
            <a:endParaRPr lang="en-US" altLang="zh-CN" dirty="0"/>
          </a:p>
          <a:p>
            <a:endParaRPr lang="zh-CN" altLang="en-US" dirty="0"/>
          </a:p>
        </p:txBody>
      </p:sp>
      <p:grpSp>
        <p:nvGrpSpPr>
          <p:cNvPr id="4" name="组合 3"/>
          <p:cNvGrpSpPr/>
          <p:nvPr/>
        </p:nvGrpSpPr>
        <p:grpSpPr>
          <a:xfrm>
            <a:off x="1181696" y="4385242"/>
            <a:ext cx="7488976" cy="2284118"/>
            <a:chOff x="1181696" y="4385242"/>
            <a:chExt cx="7488976" cy="2284118"/>
          </a:xfrm>
        </p:grpSpPr>
        <p:sp>
          <p:nvSpPr>
            <p:cNvPr id="8" name="矩形 7"/>
            <p:cNvSpPr/>
            <p:nvPr/>
          </p:nvSpPr>
          <p:spPr>
            <a:xfrm>
              <a:off x="1181696" y="4404246"/>
              <a:ext cx="5852406" cy="2193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p:cNvGrpSpPr/>
            <p:nvPr/>
          </p:nvGrpSpPr>
          <p:grpSpPr>
            <a:xfrm>
              <a:off x="1181696" y="4385242"/>
              <a:ext cx="7488976" cy="2284118"/>
              <a:chOff x="1346644" y="-362484"/>
              <a:chExt cx="8913411" cy="2856221"/>
            </a:xfrm>
          </p:grpSpPr>
          <p:pic>
            <p:nvPicPr>
              <p:cNvPr id="6" name="Frontiers10.png" descr="Frontiers10.png"/>
              <p:cNvPicPr>
                <a:picLocks noChangeAspect="1"/>
              </p:cNvPicPr>
              <p:nvPr/>
            </p:nvPicPr>
            <p:blipFill>
              <a:blip r:embed="rId2">
                <a:extLst/>
              </a:blip>
              <a:srcRect t="73"/>
              <a:stretch>
                <a:fillRect/>
              </a:stretch>
            </p:blipFill>
            <p:spPr>
              <a:xfrm>
                <a:off x="8331398" y="-362484"/>
                <a:ext cx="1928657" cy="2789941"/>
              </a:xfrm>
              <a:prstGeom prst="rect">
                <a:avLst/>
              </a:prstGeom>
              <a:ln w="12700" cap="flat">
                <a:noFill/>
                <a:miter lim="400000"/>
              </a:ln>
              <a:effectLst/>
            </p:spPr>
          </p:pic>
          <p:sp>
            <p:nvSpPr>
              <p:cNvPr id="7" name="“ The FFT is one of the truly great computational developments    of [the 20th] century.  It has changed the face of science and    engineering so much that it is not an exaggeration to say that    life as we know it would be very different without the FFT. ”           — Charles van Loan"/>
              <p:cNvSpPr/>
              <p:nvPr/>
            </p:nvSpPr>
            <p:spPr>
              <a:xfrm>
                <a:off x="1346644" y="-345149"/>
                <a:ext cx="6770634" cy="2838886"/>
              </a:xfrm>
              <a:prstGeom prst="rect">
                <a:avLst/>
              </a:prstGeom>
              <a:no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0" tIns="203200" rIns="203200" bIns="203200" numCol="1" anchor="t">
                <a:noAutofit/>
              </a:bodyPr>
              <a:lstStyle/>
              <a:p>
                <a:pPr marL="7224" marR="7224" algn="l" defTabSz="1295400">
                  <a:lnSpc>
                    <a:spcPct val="150000"/>
                  </a:lnSpc>
                  <a:buClrTx/>
                  <a:buFontTx/>
                  <a:tabLst/>
                  <a:defRPr sz="2400" i="1">
                    <a:solidFill>
                      <a:srgbClr val="005493"/>
                    </a:solidFill>
                    <a:uFill>
                      <a:solidFill>
                        <a:srgbClr val="0048AA"/>
                      </a:solidFill>
                    </a:uFill>
                    <a:latin typeface="Times"/>
                    <a:ea typeface="Times"/>
                    <a:cs typeface="Times"/>
                    <a:sym typeface="Times"/>
                  </a:defRPr>
                </a:pPr>
                <a:r>
                  <a:rPr sz="1600" dirty="0">
                    <a:solidFill>
                      <a:schemeClr val="bg1"/>
                    </a:solidFill>
                    <a:uFill>
                      <a:solidFill>
                        <a:srgbClr val="000000"/>
                      </a:solidFill>
                    </a:uFill>
                  </a:rPr>
                  <a:t>“ The FFT is one of the truly great computational developments</a:t>
                </a:r>
                <a:br>
                  <a:rPr sz="1600" dirty="0">
                    <a:solidFill>
                      <a:schemeClr val="bg1"/>
                    </a:solidFill>
                    <a:uFill>
                      <a:solidFill>
                        <a:srgbClr val="000000"/>
                      </a:solidFill>
                    </a:uFill>
                  </a:rPr>
                </a:br>
                <a:r>
                  <a:rPr sz="1600" dirty="0">
                    <a:solidFill>
                      <a:schemeClr val="bg1"/>
                    </a:solidFill>
                    <a:uFill>
                      <a:solidFill>
                        <a:srgbClr val="000000"/>
                      </a:solidFill>
                    </a:uFill>
                  </a:rPr>
                  <a:t>   of [the 20th] century.  It has changed the face of science and</a:t>
                </a:r>
                <a:br>
                  <a:rPr sz="1600" dirty="0">
                    <a:solidFill>
                      <a:schemeClr val="bg1"/>
                    </a:solidFill>
                    <a:uFill>
                      <a:solidFill>
                        <a:srgbClr val="000000"/>
                      </a:solidFill>
                    </a:uFill>
                  </a:rPr>
                </a:br>
                <a:r>
                  <a:rPr sz="1600" dirty="0">
                    <a:solidFill>
                      <a:schemeClr val="bg1"/>
                    </a:solidFill>
                    <a:uFill>
                      <a:solidFill>
                        <a:srgbClr val="000000"/>
                      </a:solidFill>
                    </a:uFill>
                  </a:rPr>
                  <a:t>   engineering so much that it is not an exaggeration to say that</a:t>
                </a:r>
                <a:br>
                  <a:rPr sz="1600" dirty="0">
                    <a:solidFill>
                      <a:schemeClr val="bg1"/>
                    </a:solidFill>
                    <a:uFill>
                      <a:solidFill>
                        <a:srgbClr val="000000"/>
                      </a:solidFill>
                    </a:uFill>
                  </a:rPr>
                </a:br>
                <a:r>
                  <a:rPr sz="1600" dirty="0">
                    <a:solidFill>
                      <a:schemeClr val="bg1"/>
                    </a:solidFill>
                    <a:uFill>
                      <a:solidFill>
                        <a:srgbClr val="000000"/>
                      </a:solidFill>
                    </a:uFill>
                  </a:rPr>
                  <a:t>   life as we know it would be very different without the FFT. ”</a:t>
                </a:r>
                <a:r>
                  <a:rPr sz="1600" dirty="0">
                    <a:solidFill>
                      <a:srgbClr val="000000"/>
                    </a:solidFill>
                    <a:uFill>
                      <a:solidFill>
                        <a:srgbClr val="000000"/>
                      </a:solidFill>
                    </a:uFill>
                  </a:rPr>
                  <a:t/>
                </a:r>
                <a:br>
                  <a:rPr sz="1600" dirty="0">
                    <a:solidFill>
                      <a:srgbClr val="000000"/>
                    </a:solidFill>
                    <a:uFill>
                      <a:solidFill>
                        <a:srgbClr val="000000"/>
                      </a:solidFill>
                    </a:uFill>
                  </a:rPr>
                </a:br>
                <a:r>
                  <a:rPr sz="1600" dirty="0">
                    <a:solidFill>
                      <a:schemeClr val="bg1"/>
                    </a:solidFill>
                    <a:uFill>
                      <a:solidFill>
                        <a:srgbClr val="000000"/>
                      </a:solidFill>
                    </a:uFill>
                  </a:rPr>
                  <a:t>          </a:t>
                </a:r>
                <a:r>
                  <a:rPr sz="1600" dirty="0">
                    <a:solidFill>
                      <a:schemeClr val="bg1"/>
                    </a:solidFill>
                  </a:rPr>
                  <a:t>— Charles van Loan</a:t>
                </a:r>
              </a:p>
            </p:txBody>
          </p:sp>
        </p:grpSp>
      </p:grpSp>
    </p:spTree>
    <p:extLst>
      <p:ext uri="{BB962C8B-B14F-4D97-AF65-F5344CB8AC3E}">
        <p14:creationId xmlns:p14="http://schemas.microsoft.com/office/powerpoint/2010/main" val="25774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brief history</a:t>
            </a:r>
            <a:endParaRPr lang="zh-CN" altLang="en-US" dirty="0"/>
          </a:p>
        </p:txBody>
      </p:sp>
      <p:sp>
        <p:nvSpPr>
          <p:cNvPr id="3" name="内容占位符 2"/>
          <p:cNvSpPr>
            <a:spLocks noGrp="1"/>
          </p:cNvSpPr>
          <p:nvPr>
            <p:ph idx="1"/>
          </p:nvPr>
        </p:nvSpPr>
        <p:spPr>
          <a:xfrm>
            <a:off x="457200" y="1417638"/>
            <a:ext cx="8229600" cy="4708525"/>
          </a:xfrm>
        </p:spPr>
        <p:txBody>
          <a:bodyPr/>
          <a:lstStyle/>
          <a:p>
            <a:r>
              <a:rPr lang="en-US" altLang="zh-CN" dirty="0"/>
              <a:t>Gauss (1805, 1866).  </a:t>
            </a:r>
            <a:r>
              <a:rPr lang="en-US" altLang="zh-CN" dirty="0">
                <a:solidFill>
                  <a:srgbClr val="000000"/>
                </a:solidFill>
                <a:uFill>
                  <a:solidFill>
                    <a:srgbClr val="000000"/>
                  </a:solidFill>
                </a:uFill>
              </a:rPr>
              <a:t>Analyzed periodic motion of asteroid Ceres.</a:t>
            </a:r>
          </a:p>
          <a:p>
            <a:r>
              <a:rPr lang="en-US" altLang="zh-CN" dirty="0" err="1" smtClean="0"/>
              <a:t>Runge</a:t>
            </a:r>
            <a:r>
              <a:rPr lang="en-US" altLang="zh-CN" dirty="0" smtClean="0"/>
              <a:t>–</a:t>
            </a:r>
            <a:r>
              <a:rPr lang="en-US" altLang="zh-CN" dirty="0" err="1" smtClean="0"/>
              <a:t>König</a:t>
            </a:r>
            <a:r>
              <a:rPr lang="en-US" altLang="zh-CN" dirty="0" smtClean="0"/>
              <a:t> </a:t>
            </a:r>
            <a:r>
              <a:rPr lang="en-US" altLang="zh-CN" dirty="0"/>
              <a:t>(1924).  </a:t>
            </a:r>
            <a:r>
              <a:rPr lang="en-US" altLang="zh-CN" dirty="0">
                <a:solidFill>
                  <a:srgbClr val="000000"/>
                </a:solidFill>
                <a:uFill>
                  <a:solidFill>
                    <a:srgbClr val="000000"/>
                  </a:solidFill>
                </a:uFill>
              </a:rPr>
              <a:t>Laid theoretical groundwork.</a:t>
            </a:r>
          </a:p>
          <a:p>
            <a:r>
              <a:rPr lang="en-US" altLang="zh-CN" dirty="0" smtClean="0"/>
              <a:t>Danielson–</a:t>
            </a:r>
            <a:r>
              <a:rPr lang="en-US" altLang="zh-CN" dirty="0" err="1" smtClean="0"/>
              <a:t>Lanczos</a:t>
            </a:r>
            <a:r>
              <a:rPr lang="en-US" altLang="zh-CN" dirty="0" smtClean="0"/>
              <a:t> </a:t>
            </a:r>
            <a:r>
              <a:rPr lang="en-US" altLang="zh-CN" dirty="0"/>
              <a:t>(1942).  </a:t>
            </a:r>
            <a:r>
              <a:rPr lang="en-US" altLang="zh-CN" dirty="0">
                <a:solidFill>
                  <a:srgbClr val="000000"/>
                </a:solidFill>
                <a:uFill>
                  <a:solidFill>
                    <a:srgbClr val="000000"/>
                  </a:solidFill>
                </a:uFill>
              </a:rPr>
              <a:t>Efficient algorithm, x-ray crystallography.</a:t>
            </a:r>
          </a:p>
          <a:p>
            <a:r>
              <a:rPr lang="en-US" altLang="zh-CN" dirty="0" smtClean="0"/>
              <a:t>Cooley–Tukey </a:t>
            </a:r>
            <a:r>
              <a:rPr lang="en-US" altLang="zh-CN" dirty="0"/>
              <a:t>(1965).  </a:t>
            </a:r>
            <a:r>
              <a:rPr lang="en-US" altLang="zh-CN" dirty="0">
                <a:solidFill>
                  <a:srgbClr val="000000"/>
                </a:solidFill>
                <a:uFill>
                  <a:solidFill>
                    <a:srgbClr val="000000"/>
                  </a:solidFill>
                </a:uFill>
              </a:rPr>
              <a:t>Detect nuclear tests in Soviet Union and track submarines.  Rediscovered and popularized FFT.</a:t>
            </a:r>
            <a:endParaRPr lang="zh-CN" altLang="en-US" dirty="0"/>
          </a:p>
        </p:txBody>
      </p:sp>
      <p:grpSp>
        <p:nvGrpSpPr>
          <p:cNvPr id="4" name="Group"/>
          <p:cNvGrpSpPr/>
          <p:nvPr/>
        </p:nvGrpSpPr>
        <p:grpSpPr>
          <a:xfrm>
            <a:off x="971600" y="3645024"/>
            <a:ext cx="7200800" cy="2304256"/>
            <a:chOff x="-1309571" y="0"/>
            <a:chExt cx="8196559" cy="2750109"/>
          </a:xfrm>
        </p:grpSpPr>
        <p:grpSp>
          <p:nvGrpSpPr>
            <p:cNvPr id="5" name="Group"/>
            <p:cNvGrpSpPr/>
            <p:nvPr/>
          </p:nvGrpSpPr>
          <p:grpSpPr>
            <a:xfrm>
              <a:off x="0" y="0"/>
              <a:ext cx="5587607" cy="2750110"/>
              <a:chOff x="0" y="0"/>
              <a:chExt cx="5587606" cy="2750109"/>
            </a:xfrm>
          </p:grpSpPr>
          <p:sp>
            <p:nvSpPr>
              <p:cNvPr id="8" name="Rectangle"/>
              <p:cNvSpPr/>
              <p:nvPr/>
            </p:nvSpPr>
            <p:spPr>
              <a:xfrm>
                <a:off x="5294" y="0"/>
                <a:ext cx="5582313" cy="275011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pic>
            <p:nvPicPr>
              <p:cNvPr id="9" name="cooley-tukey.pdf" descr="cooley-tukey.pdf"/>
              <p:cNvPicPr>
                <a:picLocks noChangeAspect="1"/>
              </p:cNvPicPr>
              <p:nvPr/>
            </p:nvPicPr>
            <p:blipFill>
              <a:blip r:embed="rId2">
                <a:extLst/>
              </a:blip>
              <a:srcRect l="12908" t="4671" r="13725" b="70202"/>
              <a:stretch>
                <a:fillRect/>
              </a:stretch>
            </p:blipFill>
            <p:spPr>
              <a:xfrm>
                <a:off x="0" y="0"/>
                <a:ext cx="5587606" cy="2476467"/>
              </a:xfrm>
              <a:prstGeom prst="rect">
                <a:avLst/>
              </a:prstGeom>
              <a:ln w="12700" cap="flat">
                <a:noFill/>
                <a:miter lim="400000"/>
              </a:ln>
              <a:effectLst/>
            </p:spPr>
          </p:pic>
          <p:sp>
            <p:nvSpPr>
              <p:cNvPr id="10" name="Rectangle"/>
              <p:cNvSpPr/>
              <p:nvPr/>
            </p:nvSpPr>
            <p:spPr>
              <a:xfrm>
                <a:off x="4821406" y="2312281"/>
                <a:ext cx="506240" cy="177868"/>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pic>
          <p:nvPicPr>
            <p:cNvPr id="6" name="Image" descr="Image"/>
            <p:cNvPicPr>
              <a:picLocks noChangeAspect="1"/>
            </p:cNvPicPr>
            <p:nvPr/>
          </p:nvPicPr>
          <p:blipFill>
            <a:blip r:embed="rId3">
              <a:extLst/>
            </a:blip>
            <a:srcRect l="55369" t="6516" b="25323"/>
            <a:stretch>
              <a:fillRect/>
            </a:stretch>
          </p:blipFill>
          <p:spPr>
            <a:xfrm>
              <a:off x="5971808" y="793036"/>
              <a:ext cx="915181" cy="1167211"/>
            </a:xfrm>
            <a:custGeom>
              <a:avLst/>
              <a:gdLst/>
              <a:ahLst/>
              <a:cxnLst>
                <a:cxn ang="0">
                  <a:pos x="wd2" y="hd2"/>
                </a:cxn>
                <a:cxn ang="5400000">
                  <a:pos x="wd2" y="hd2"/>
                </a:cxn>
                <a:cxn ang="10800000">
                  <a:pos x="wd2" y="hd2"/>
                </a:cxn>
                <a:cxn ang="16200000">
                  <a:pos x="wd2" y="hd2"/>
                </a:cxn>
              </a:cxnLst>
              <a:rect l="0" t="0" r="r" b="b"/>
              <a:pathLst>
                <a:path w="21600" h="21594" extrusionOk="0">
                  <a:moveTo>
                    <a:pt x="5892" y="0"/>
                  </a:moveTo>
                  <a:cubicBezTo>
                    <a:pt x="4200" y="0"/>
                    <a:pt x="3340" y="3"/>
                    <a:pt x="2435" y="228"/>
                  </a:cubicBezTo>
                  <a:cubicBezTo>
                    <a:pt x="1438" y="512"/>
                    <a:pt x="653" y="1128"/>
                    <a:pt x="290" y="1909"/>
                  </a:cubicBezTo>
                  <a:cubicBezTo>
                    <a:pt x="2" y="2623"/>
                    <a:pt x="0" y="3294"/>
                    <a:pt x="0" y="4618"/>
                  </a:cubicBezTo>
                  <a:lnTo>
                    <a:pt x="0" y="16961"/>
                  </a:lnTo>
                  <a:cubicBezTo>
                    <a:pt x="0" y="18306"/>
                    <a:pt x="2" y="18978"/>
                    <a:pt x="290" y="19692"/>
                  </a:cubicBezTo>
                  <a:cubicBezTo>
                    <a:pt x="653" y="20474"/>
                    <a:pt x="1438" y="21089"/>
                    <a:pt x="2435" y="21374"/>
                  </a:cubicBezTo>
                  <a:cubicBezTo>
                    <a:pt x="3346" y="21600"/>
                    <a:pt x="4203" y="21594"/>
                    <a:pt x="5892" y="21594"/>
                  </a:cubicBezTo>
                  <a:lnTo>
                    <a:pt x="15680" y="21594"/>
                  </a:lnTo>
                  <a:cubicBezTo>
                    <a:pt x="17395" y="21594"/>
                    <a:pt x="18254" y="21600"/>
                    <a:pt x="19165" y="21374"/>
                  </a:cubicBezTo>
                  <a:cubicBezTo>
                    <a:pt x="20162" y="21089"/>
                    <a:pt x="20947" y="20474"/>
                    <a:pt x="21310" y="19692"/>
                  </a:cubicBezTo>
                  <a:cubicBezTo>
                    <a:pt x="21598" y="18978"/>
                    <a:pt x="21600" y="18300"/>
                    <a:pt x="21600" y="16976"/>
                  </a:cubicBezTo>
                  <a:lnTo>
                    <a:pt x="21600" y="4640"/>
                  </a:lnTo>
                  <a:cubicBezTo>
                    <a:pt x="21600" y="3296"/>
                    <a:pt x="21598" y="2623"/>
                    <a:pt x="21310" y="1909"/>
                  </a:cubicBezTo>
                  <a:cubicBezTo>
                    <a:pt x="20947" y="1128"/>
                    <a:pt x="20162" y="512"/>
                    <a:pt x="19165" y="228"/>
                  </a:cubicBezTo>
                  <a:cubicBezTo>
                    <a:pt x="18254" y="1"/>
                    <a:pt x="17397" y="0"/>
                    <a:pt x="15708" y="0"/>
                  </a:cubicBezTo>
                  <a:lnTo>
                    <a:pt x="5920" y="0"/>
                  </a:lnTo>
                  <a:lnTo>
                    <a:pt x="5892" y="0"/>
                  </a:lnTo>
                  <a:close/>
                </a:path>
              </a:pathLst>
            </a:custGeom>
            <a:ln w="12700" cap="flat">
              <a:noFill/>
              <a:miter lim="400000"/>
            </a:ln>
            <a:effectLst/>
          </p:spPr>
        </p:pic>
        <p:pic>
          <p:nvPicPr>
            <p:cNvPr id="7" name="Image" descr="Image"/>
            <p:cNvPicPr>
              <a:picLocks noChangeAspect="1"/>
            </p:cNvPicPr>
            <p:nvPr/>
          </p:nvPicPr>
          <p:blipFill>
            <a:blip r:embed="rId4">
              <a:extLst/>
            </a:blip>
            <a:srcRect l="2651" t="3454" r="52975" b="28682"/>
            <a:stretch>
              <a:fillRect/>
            </a:stretch>
          </p:blipFill>
          <p:spPr>
            <a:xfrm>
              <a:off x="-1309572" y="789862"/>
              <a:ext cx="916386" cy="1170386"/>
            </a:xfrm>
            <a:custGeom>
              <a:avLst/>
              <a:gdLst/>
              <a:ahLst/>
              <a:cxnLst>
                <a:cxn ang="0">
                  <a:pos x="wd2" y="hd2"/>
                </a:cxn>
                <a:cxn ang="5400000">
                  <a:pos x="wd2" y="hd2"/>
                </a:cxn>
                <a:cxn ang="10800000">
                  <a:pos x="wd2" y="hd2"/>
                </a:cxn>
                <a:cxn ang="16200000">
                  <a:pos x="wd2" y="hd2"/>
                </a:cxn>
              </a:cxnLst>
              <a:rect l="0" t="0" r="r" b="b"/>
              <a:pathLst>
                <a:path w="21596" h="21597" extrusionOk="0">
                  <a:moveTo>
                    <a:pt x="5771" y="0"/>
                  </a:moveTo>
                  <a:cubicBezTo>
                    <a:pt x="4107" y="0"/>
                    <a:pt x="3273" y="-1"/>
                    <a:pt x="2385" y="219"/>
                  </a:cubicBezTo>
                  <a:cubicBezTo>
                    <a:pt x="1409" y="497"/>
                    <a:pt x="636" y="1103"/>
                    <a:pt x="281" y="1867"/>
                  </a:cubicBezTo>
                  <a:cubicBezTo>
                    <a:pt x="-2" y="2565"/>
                    <a:pt x="0" y="3224"/>
                    <a:pt x="0" y="4518"/>
                  </a:cubicBezTo>
                  <a:lnTo>
                    <a:pt x="0" y="17063"/>
                  </a:lnTo>
                  <a:cubicBezTo>
                    <a:pt x="0" y="18378"/>
                    <a:pt x="-2" y="19038"/>
                    <a:pt x="281" y="19736"/>
                  </a:cubicBezTo>
                  <a:cubicBezTo>
                    <a:pt x="636" y="20500"/>
                    <a:pt x="1409" y="21099"/>
                    <a:pt x="2385" y="21377"/>
                  </a:cubicBezTo>
                  <a:cubicBezTo>
                    <a:pt x="3277" y="21598"/>
                    <a:pt x="4117" y="21596"/>
                    <a:pt x="5771" y="21596"/>
                  </a:cubicBezTo>
                  <a:lnTo>
                    <a:pt x="15807" y="21596"/>
                  </a:lnTo>
                  <a:cubicBezTo>
                    <a:pt x="17486" y="21596"/>
                    <a:pt x="18319" y="21598"/>
                    <a:pt x="19211" y="21377"/>
                  </a:cubicBezTo>
                  <a:cubicBezTo>
                    <a:pt x="20187" y="21099"/>
                    <a:pt x="20960" y="20500"/>
                    <a:pt x="21315" y="19736"/>
                  </a:cubicBezTo>
                  <a:cubicBezTo>
                    <a:pt x="21598" y="19038"/>
                    <a:pt x="21596" y="18380"/>
                    <a:pt x="21596" y="17085"/>
                  </a:cubicBezTo>
                  <a:lnTo>
                    <a:pt x="21596" y="4533"/>
                  </a:lnTo>
                  <a:cubicBezTo>
                    <a:pt x="21596" y="3218"/>
                    <a:pt x="21598" y="2565"/>
                    <a:pt x="21315" y="1867"/>
                  </a:cubicBezTo>
                  <a:cubicBezTo>
                    <a:pt x="20960" y="1103"/>
                    <a:pt x="20187" y="497"/>
                    <a:pt x="19211" y="219"/>
                  </a:cubicBezTo>
                  <a:cubicBezTo>
                    <a:pt x="18319" y="-2"/>
                    <a:pt x="17479" y="0"/>
                    <a:pt x="15825" y="0"/>
                  </a:cubicBezTo>
                  <a:lnTo>
                    <a:pt x="5789" y="0"/>
                  </a:lnTo>
                  <a:lnTo>
                    <a:pt x="5771" y="0"/>
                  </a:lnTo>
                  <a:close/>
                </a:path>
              </a:pathLst>
            </a:custGeom>
            <a:ln w="12700" cap="flat">
              <a:noFill/>
              <a:miter lim="400000"/>
            </a:ln>
            <a:effectLst/>
          </p:spPr>
        </p:pic>
      </p:grpSp>
      <p:sp>
        <p:nvSpPr>
          <p:cNvPr id="11" name="矩形 10"/>
          <p:cNvSpPr/>
          <p:nvPr/>
        </p:nvSpPr>
        <p:spPr>
          <a:xfrm>
            <a:off x="827583" y="6126163"/>
            <a:ext cx="7436755" cy="369332"/>
          </a:xfrm>
          <a:prstGeom prst="rect">
            <a:avLst/>
          </a:prstGeom>
        </p:spPr>
        <p:txBody>
          <a:bodyPr wrap="square">
            <a:spAutoFit/>
          </a:bodyPr>
          <a:lstStyle/>
          <a:p>
            <a:r>
              <a:rPr lang="en-US" altLang="zh-CN" dirty="0">
                <a:solidFill>
                  <a:srgbClr val="8D3124"/>
                </a:solidFill>
                <a:uFill>
                  <a:solidFill>
                    <a:srgbClr val="8D3124"/>
                  </a:solidFill>
                </a:uFill>
              </a:rPr>
              <a:t>Importance</a:t>
            </a:r>
            <a:r>
              <a:rPr lang="en-US" altLang="zh-CN" dirty="0">
                <a:solidFill>
                  <a:srgbClr val="000000"/>
                </a:solidFill>
                <a:uFill>
                  <a:solidFill>
                    <a:srgbClr val="000000"/>
                  </a:solidFill>
                </a:uFill>
              </a:rPr>
              <a:t> not fully realized until emergence of digital computers.</a:t>
            </a:r>
          </a:p>
        </p:txBody>
      </p:sp>
    </p:spTree>
    <p:extLst>
      <p:ext uri="{BB962C8B-B14F-4D97-AF65-F5344CB8AC3E}">
        <p14:creationId xmlns:p14="http://schemas.microsoft.com/office/powerpoint/2010/main" val="423705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coefficient representation</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b="1" dirty="0"/>
              <a:t>Univariate polynomial.  </a:t>
            </a:r>
            <a:r>
              <a:rPr lang="en-US" altLang="zh-CN" dirty="0">
                <a:solidFill>
                  <a:srgbClr val="606060"/>
                </a:solidFill>
                <a:uFill>
                  <a:solidFill>
                    <a:srgbClr val="606060"/>
                  </a:solidFill>
                </a:uFill>
              </a:rPr>
              <a:t>[ coefficient representation </a:t>
            </a:r>
            <a:r>
              <a:rPr lang="en-US" altLang="zh-CN" dirty="0" smtClean="0">
                <a:solidFill>
                  <a:srgbClr val="606060"/>
                </a:solidFill>
                <a:uFill>
                  <a:solidFill>
                    <a:srgbClr val="606060"/>
                  </a:solidFill>
                </a:uFill>
              </a:rPr>
              <a:t>]</a:t>
            </a:r>
          </a:p>
          <a:p>
            <a:endParaRPr lang="en-US" altLang="zh-CN" dirty="0">
              <a:solidFill>
                <a:srgbClr val="606060"/>
              </a:solidFill>
              <a:uFill>
                <a:solidFill>
                  <a:srgbClr val="606060"/>
                </a:solidFill>
              </a:uFill>
            </a:endParaRPr>
          </a:p>
          <a:p>
            <a:endParaRPr lang="en-US" altLang="zh-CN" dirty="0" smtClean="0">
              <a:solidFill>
                <a:srgbClr val="606060"/>
              </a:solidFill>
              <a:uFill>
                <a:solidFill>
                  <a:srgbClr val="606060"/>
                </a:solidFill>
              </a:uFill>
            </a:endParaRPr>
          </a:p>
          <a:p>
            <a:endParaRPr lang="en-US" altLang="zh-CN" dirty="0" smtClean="0"/>
          </a:p>
          <a:p>
            <a:r>
              <a:rPr lang="en-US" altLang="zh-CN" b="1" dirty="0" smtClean="0"/>
              <a:t>Addition</a:t>
            </a:r>
            <a:r>
              <a:rPr lang="en-US" altLang="zh-CN" b="1" dirty="0"/>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endParaRPr lang="en-US" altLang="zh-CN" dirty="0" smtClean="0"/>
          </a:p>
          <a:p>
            <a:endParaRPr lang="en-US" altLang="zh-CN" dirty="0"/>
          </a:p>
          <a:p>
            <a:r>
              <a:rPr lang="en-US" altLang="zh-CN" b="1" dirty="0" smtClean="0"/>
              <a:t>Evaluation</a:t>
            </a:r>
            <a:r>
              <a:rPr lang="en-US" altLang="zh-CN" b="1" dirty="0"/>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Horner’s method.</a:t>
            </a:r>
          </a:p>
          <a:p>
            <a:endParaRPr lang="en-US" altLang="zh-CN" dirty="0" smtClean="0"/>
          </a:p>
          <a:p>
            <a:endParaRPr lang="en-US" altLang="zh-CN" dirty="0"/>
          </a:p>
          <a:p>
            <a:r>
              <a:rPr lang="en-US" altLang="zh-CN" b="1" dirty="0" smtClean="0"/>
              <a:t>Multiplication </a:t>
            </a:r>
            <a:r>
              <a:rPr lang="en-US" altLang="zh-CN" b="1" dirty="0"/>
              <a:t>(linear convolution). </a:t>
            </a:r>
            <a:r>
              <a:rPr lang="en-US" altLang="zh-CN" b="1"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brute force.</a:t>
            </a:r>
          </a:p>
          <a:p>
            <a:endParaRPr lang="en-US" altLang="zh-CN" dirty="0">
              <a:solidFill>
                <a:srgbClr val="606060"/>
              </a:solidFill>
              <a:uFill>
                <a:solidFill>
                  <a:srgbClr val="606060"/>
                </a:solidFill>
              </a:uFill>
            </a:endParaRPr>
          </a:p>
          <a:p>
            <a:endParaRPr lang="zh-CN" altLang="en-US" dirty="0"/>
          </a:p>
        </p:txBody>
      </p:sp>
      <p:pic>
        <p:nvPicPr>
          <p:cNvPr id="4" name="Image" descr="Image"/>
          <p:cNvPicPr>
            <a:picLocks noChangeAspect="1"/>
          </p:cNvPicPr>
          <p:nvPr/>
        </p:nvPicPr>
        <p:blipFill>
          <a:blip r:embed="rId2">
            <a:extLst/>
          </a:blip>
          <a:stretch>
            <a:fillRect/>
          </a:stretch>
        </p:blipFill>
        <p:spPr>
          <a:xfrm>
            <a:off x="1979712" y="1916832"/>
            <a:ext cx="4680520" cy="699989"/>
          </a:xfrm>
          <a:prstGeom prst="rect">
            <a:avLst/>
          </a:prstGeom>
          <a:ln w="12700">
            <a:miter lim="400000"/>
          </a:ln>
        </p:spPr>
      </p:pic>
      <p:pic>
        <p:nvPicPr>
          <p:cNvPr id="5" name="Image" descr="Image"/>
          <p:cNvPicPr>
            <a:picLocks noChangeAspect="1"/>
          </p:cNvPicPr>
          <p:nvPr/>
        </p:nvPicPr>
        <p:blipFill>
          <a:blip r:embed="rId3">
            <a:extLst/>
          </a:blip>
          <a:stretch>
            <a:fillRect/>
          </a:stretch>
        </p:blipFill>
        <p:spPr>
          <a:xfrm>
            <a:off x="1980560" y="3358130"/>
            <a:ext cx="6738560" cy="275847"/>
          </a:xfrm>
          <a:prstGeom prst="rect">
            <a:avLst/>
          </a:prstGeom>
          <a:ln w="12700">
            <a:miter lim="400000"/>
          </a:ln>
        </p:spPr>
      </p:pic>
      <p:pic>
        <p:nvPicPr>
          <p:cNvPr id="6" name="Image" descr="Image"/>
          <p:cNvPicPr>
            <a:picLocks noChangeAspect="1"/>
          </p:cNvPicPr>
          <p:nvPr/>
        </p:nvPicPr>
        <p:blipFill>
          <a:blip r:embed="rId4">
            <a:extLst/>
          </a:blip>
          <a:stretch>
            <a:fillRect/>
          </a:stretch>
        </p:blipFill>
        <p:spPr>
          <a:xfrm>
            <a:off x="1979712" y="4557313"/>
            <a:ext cx="6480720" cy="266917"/>
          </a:xfrm>
          <a:prstGeom prst="rect">
            <a:avLst/>
          </a:prstGeom>
          <a:ln w="12700">
            <a:miter lim="400000"/>
          </a:ln>
        </p:spPr>
      </p:pic>
      <p:pic>
        <p:nvPicPr>
          <p:cNvPr id="7" name="Image" descr="Image"/>
          <p:cNvPicPr>
            <a:picLocks noChangeAspect="1"/>
          </p:cNvPicPr>
          <p:nvPr/>
        </p:nvPicPr>
        <p:blipFill>
          <a:blip r:embed="rId5">
            <a:extLst/>
          </a:blip>
          <a:stretch>
            <a:fillRect/>
          </a:stretch>
        </p:blipFill>
        <p:spPr>
          <a:xfrm>
            <a:off x="1979816" y="5517232"/>
            <a:ext cx="5203016" cy="752120"/>
          </a:xfrm>
          <a:prstGeom prst="rect">
            <a:avLst/>
          </a:prstGeom>
          <a:ln w="12700">
            <a:miter lim="400000"/>
          </a:ln>
        </p:spPr>
      </p:pic>
    </p:spTree>
    <p:extLst>
      <p:ext uri="{BB962C8B-B14F-4D97-AF65-F5344CB8AC3E}">
        <p14:creationId xmlns:p14="http://schemas.microsoft.com/office/powerpoint/2010/main" val="14701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Fundamental theorem of algebra.</a:t>
            </a:r>
            <a:r>
              <a:rPr lang="en-US" altLang="zh-CN" b="1" dirty="0">
                <a:solidFill>
                  <a:srgbClr val="606060"/>
                </a:solidFill>
                <a:uFill>
                  <a:solidFill>
                    <a:srgbClr val="606060"/>
                  </a:solidFill>
                </a:uFill>
              </a:rPr>
              <a:t>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univariate polynomial with complex coefficients has exactly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complex roots</a:t>
            </a:r>
            <a:r>
              <a:rPr lang="en-US" altLang="zh-CN" dirty="0" smtClean="0">
                <a:solidFill>
                  <a:srgbClr val="000000"/>
                </a:solidFill>
                <a:uFill>
                  <a:solidFill>
                    <a:srgbClr val="000000"/>
                  </a:solidFill>
                </a:uFill>
              </a:rPr>
              <a:t>.</a:t>
            </a:r>
            <a:endParaRPr lang="en-US" altLang="zh-CN" dirty="0">
              <a:solidFill>
                <a:srgbClr val="000000"/>
              </a:solidFill>
              <a:uFill>
                <a:solidFill>
                  <a:srgbClr val="000000"/>
                </a:solidFill>
              </a:uFill>
            </a:endParaRPr>
          </a:p>
          <a:p>
            <a:pPr>
              <a:spcAft>
                <a:spcPts val="1200"/>
              </a:spcAft>
            </a:pPr>
            <a:r>
              <a:rPr lang="en-US" altLang="zh-CN" b="1" dirty="0"/>
              <a:t>Corollary.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univariate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is uniquely specified by its evaluation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values of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a:t>
            </a:r>
          </a:p>
          <a:p>
            <a:endParaRPr lang="zh-CN" altLang="en-US" dirty="0"/>
          </a:p>
        </p:txBody>
      </p:sp>
      <p:pic>
        <p:nvPicPr>
          <p:cNvPr id="23" name="图片 22"/>
          <p:cNvPicPr>
            <a:picLocks noChangeAspect="1"/>
          </p:cNvPicPr>
          <p:nvPr/>
        </p:nvPicPr>
        <p:blipFill>
          <a:blip r:embed="rId2"/>
          <a:stretch>
            <a:fillRect/>
          </a:stretch>
        </p:blipFill>
        <p:spPr>
          <a:xfrm>
            <a:off x="1691680" y="3212976"/>
            <a:ext cx="6084676" cy="3271118"/>
          </a:xfrm>
          <a:prstGeom prst="rect">
            <a:avLst/>
          </a:prstGeom>
        </p:spPr>
      </p:pic>
    </p:spTree>
    <p:extLst>
      <p:ext uri="{BB962C8B-B14F-4D97-AF65-F5344CB8AC3E}">
        <p14:creationId xmlns:p14="http://schemas.microsoft.com/office/powerpoint/2010/main" val="1957937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800" dirty="0" smtClean="0"/>
                  <a:t>If </a:t>
                </a:r>
                <a14:m>
                  <m:oMath xmlns:m="http://schemas.openxmlformats.org/officeDocument/2006/math">
                    <m:r>
                      <a:rPr lang="en-US" altLang="zh-CN" sz="2800" i="1" smtClean="0">
                        <a:solidFill>
                          <a:schemeClr val="tx1"/>
                        </a:solidFill>
                        <a:latin typeface="Cambria Math" panose="02040503050406030204" pitchFamily="18" charset="0"/>
                      </a:rPr>
                      <m:t>𝑇</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𝑛</m:t>
                        </m:r>
                      </m:e>
                    </m:d>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𝑎𝑇</m:t>
                    </m:r>
                    <m:d>
                      <m:dPr>
                        <m:ctrlPr>
                          <a:rPr lang="en-US" altLang="zh-CN" sz="2800" i="1">
                            <a:solidFill>
                              <a:schemeClr val="tx1"/>
                            </a:solidFill>
                            <a:latin typeface="Cambria Math" panose="02040503050406030204" pitchFamily="18" charset="0"/>
                          </a:rPr>
                        </m:ctrlPr>
                      </m:dPr>
                      <m:e>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𝑛</m:t>
                            </m:r>
                          </m:num>
                          <m:den>
                            <m:r>
                              <a:rPr lang="en-US" altLang="zh-CN" sz="2800" i="1">
                                <a:solidFill>
                                  <a:schemeClr val="tx1"/>
                                </a:solidFill>
                                <a:latin typeface="Cambria Math" panose="02040503050406030204" pitchFamily="18" charset="0"/>
                              </a:rPr>
                              <m:t>𝑏</m:t>
                            </m:r>
                          </m:den>
                        </m:f>
                      </m:e>
                    </m:d>
                    <m:r>
                      <a:rPr lang="en-US" altLang="zh-CN" sz="2800" i="1">
                        <a:solidFill>
                          <a:schemeClr val="tx1"/>
                        </a:solidFill>
                        <a:latin typeface="Cambria Math" panose="02040503050406030204" pitchFamily="18" charset="0"/>
                      </a:rPr>
                      <m:t>+</m:t>
                    </m:r>
                    <m:r>
                      <m:rPr>
                        <m:sty m:val="p"/>
                      </m:rPr>
                      <a:rPr lang="el-GR" altLang="zh-CN" sz="2800" i="1">
                        <a:solidFill>
                          <a:schemeClr val="tx1"/>
                        </a:solidFill>
                        <a:latin typeface="Cambria Math" panose="02040503050406030204" pitchFamily="18" charset="0"/>
                        <a:ea typeface="Cambria Math" panose="02040503050406030204" pitchFamily="18" charset="0"/>
                      </a:rPr>
                      <m:t>Θ</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𝑛</m:t>
                    </m:r>
                    <m:r>
                      <a:rPr lang="en-US" altLang="zh-CN" sz="2800" i="1" baseline="30000">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m:t>
                    </m:r>
                  </m:oMath>
                </a14:m>
                <a:r>
                  <a:rPr lang="zh-CN" altLang="en-US" sz="2800" dirty="0" smtClean="0">
                    <a:solidFill>
                      <a:schemeClr val="tx1"/>
                    </a:solidFill>
                  </a:rPr>
                  <a:t> </a:t>
                </a:r>
                <a:r>
                  <a:rPr lang="en-US" altLang="zh-CN" sz="2800" dirty="0" smtClean="0"/>
                  <a:t>for constants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&gt;0, </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&gt;1, </m:t>
                    </m:r>
                    <m:r>
                      <a:rPr lang="en-US" altLang="zh-CN" sz="2800" b="0" i="1" smtClean="0">
                        <a:latin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≥0</m:t>
                    </m:r>
                  </m:oMath>
                </a14:m>
                <a:r>
                  <a:rPr lang="en-US" altLang="zh-CN" sz="2800" dirty="0" smtClean="0">
                    <a:solidFill>
                      <a:schemeClr val="tx1"/>
                    </a:solidFill>
                  </a:rPr>
                  <a:t>, then:</a:t>
                </a:r>
                <a:endParaRPr lang="en-US" altLang="zh-CN" sz="2800" i="1" dirty="0">
                  <a:latin typeface="Cambria Math" panose="02040503050406030204" pitchFamily="18" charset="0"/>
                </a:endParaRPr>
              </a:p>
              <a:p>
                <a:pPr marL="0" indent="0">
                  <a:buNone/>
                </a:pPr>
                <a:endParaRPr lang="en-US" altLang="zh-CN" sz="2800" b="0" i="1" dirty="0" smtClean="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𝑇</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𝑛</m:t>
                          </m:r>
                        </m:e>
                      </m:d>
                      <m:r>
                        <a:rPr lang="en-US" altLang="zh-CN" sz="2800" b="0" i="1" smtClean="0">
                          <a:solidFill>
                            <a:schemeClr val="tx1"/>
                          </a:solidFill>
                          <a:latin typeface="Cambria Math" panose="02040503050406030204" pitchFamily="18" charset="0"/>
                        </a:rPr>
                        <m:t>=</m:t>
                      </m:r>
                      <m:d>
                        <m:dPr>
                          <m:begChr m:val="{"/>
                          <m:endChr m:val=""/>
                          <m:ctrlPr>
                            <a:rPr lang="en-US" altLang="zh-CN" sz="2800" b="0" i="1" smtClean="0">
                              <a:solidFill>
                                <a:schemeClr val="tx1"/>
                              </a:solidFill>
                              <a:latin typeface="Cambria Math" panose="02040503050406030204" pitchFamily="18" charset="0"/>
                            </a:rPr>
                          </m:ctrlPr>
                        </m:dPr>
                        <m:e>
                          <m:m>
                            <m:mPr>
                              <m:mcs>
                                <m:mc>
                                  <m:mcPr>
                                    <m:count m:val="2"/>
                                    <m:mcJc m:val="center"/>
                                  </m:mcPr>
                                </m:mc>
                              </m:mcs>
                              <m:ctrlPr>
                                <a:rPr lang="en-US" altLang="zh-CN" sz="2800" b="0" i="1" smtClean="0">
                                  <a:solidFill>
                                    <a:schemeClr val="tx1"/>
                                  </a:solidFill>
                                  <a:latin typeface="Cambria Math" panose="02040503050406030204" pitchFamily="18" charset="0"/>
                                </a:rPr>
                              </m:ctrlPr>
                            </m:mPr>
                            <m:mr>
                              <m:e>
                                <m:r>
                                  <m:rPr>
                                    <m:brk m:alnAt="7"/>
                                  </m:rPr>
                                  <a:rPr lang="en-US" altLang="zh-CN" sz="2800" b="0" i="1" smtClean="0">
                                    <a:solidFill>
                                      <a:schemeClr val="tx1"/>
                                    </a:solidFill>
                                    <a:latin typeface="Cambria Math" panose="02040503050406030204" pitchFamily="18" charset="0"/>
                                  </a:rPr>
                                  <m:t>𝑂</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𝑛</m:t>
                                    </m:r>
                                  </m:e>
                                  <m:sup>
                                    <m:r>
                                      <a:rPr lang="en-US" altLang="zh-CN" sz="2800" b="0" i="1" smtClean="0">
                                        <a:solidFill>
                                          <a:schemeClr val="tx1"/>
                                        </a:solidFill>
                                        <a:latin typeface="Cambria Math" panose="02040503050406030204" pitchFamily="18" charset="0"/>
                                      </a:rPr>
                                      <m:t>𝑑</m:t>
                                    </m:r>
                                  </m:sup>
                                </m:sSup>
                                <m:r>
                                  <m:rPr>
                                    <m:brk m:alnAt="7"/>
                                  </m:rPr>
                                  <a:rPr lang="en-US" altLang="zh-CN" sz="2800" b="0" i="1" smtClean="0">
                                    <a:solidFill>
                                      <a:schemeClr val="tx1"/>
                                    </a:solidFill>
                                    <a:latin typeface="Cambria Math" panose="02040503050406030204" pitchFamily="18" charset="0"/>
                                  </a:rPr>
                                  <m:t>)</m:t>
                                </m:r>
                              </m:e>
                              <m:e>
                                <m:r>
                                  <a:rPr lang="en-US" altLang="zh-CN" sz="2800" b="0" i="1" smtClean="0">
                                    <a:solidFill>
                                      <a:schemeClr val="tx1"/>
                                    </a:solidFill>
                                    <a:latin typeface="Cambria Math" panose="02040503050406030204" pitchFamily="18" charset="0"/>
                                  </a:rPr>
                                  <m:t>𝑖𝑓</m:t>
                                </m:r>
                                <m:r>
                                  <a:rPr lang="en-US" altLang="zh-CN" sz="2800" b="0" i="1" smtClean="0">
                                    <a:solidFill>
                                      <a:schemeClr val="tx1"/>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rPr>
                                  <m:t>&gt;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brk m:alnAt="7"/>
                                  </m:rPr>
                                  <a:rPr lang="en-US" altLang="zh-CN" sz="2800" i="1">
                                    <a:latin typeface="Cambria Math" panose="02040503050406030204" pitchFamily="18" charset="0"/>
                                  </a:rPr>
                                  <m:t>𝑂</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𝑑</m:t>
                                    </m:r>
                                  </m:sup>
                                </m:sSup>
                                <m:r>
                                  <a:rPr lang="en-US" altLang="zh-CN" sz="2800" b="0" i="1" smtClean="0">
                                    <a:latin typeface="Cambria Math" panose="02040503050406030204" pitchFamily="18" charset="0"/>
                                  </a:rPr>
                                  <m:t>𝑙𝑜𝑔𝑛</m:t>
                                </m:r>
                                <m:r>
                                  <m:rPr>
                                    <m:brk m:alnAt="7"/>
                                  </m:rPr>
                                  <a:rPr lang="en-US" altLang="zh-CN" sz="2800" i="1">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a:rPr lang="en-US" altLang="zh-CN" sz="2800" b="0" i="1" smtClean="0">
                                    <a:solidFill>
                                      <a:schemeClr val="tx1"/>
                                    </a:solidFill>
                                    <a:latin typeface="Cambria Math" panose="02040503050406030204" pitchFamily="18" charset="0"/>
                                  </a:rPr>
                                  <m:t>𝑂</m:t>
                                </m:r>
                                <m:r>
                                  <a:rPr lang="en-US" altLang="zh-CN" sz="2800" b="0" i="1" smtClean="0">
                                    <a:solidFill>
                                      <a:schemeClr val="tx1"/>
                                    </a:solidFill>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b="0" i="1" smtClean="0">
                                        <a:latin typeface="Cambria Math" panose="02040503050406030204" pitchFamily="18" charset="0"/>
                                      </a:rPr>
                                      <m:t>𝑙𝑜𝑔</m:t>
                                    </m:r>
                                    <m:r>
                                      <a:rPr lang="en-US" altLang="zh-CN" sz="2800" b="0" i="1" baseline="-25000" smtClean="0">
                                        <a:latin typeface="Cambria Math" panose="02040503050406030204" pitchFamily="18" charset="0"/>
                                      </a:rPr>
                                      <m:t>𝑏</m:t>
                                    </m:r>
                                    <m:r>
                                      <a:rPr lang="en-US" altLang="zh-CN" sz="2800" b="0" i="1" smtClean="0">
                                        <a:latin typeface="Cambria Math" panose="02040503050406030204" pitchFamily="18" charset="0"/>
                                      </a:rPr>
                                      <m:t>𝑎</m:t>
                                    </m:r>
                                  </m:sup>
                                </m:sSup>
                                <m:r>
                                  <a:rPr lang="en-US" altLang="zh-CN" sz="2800" b="0" i="1" smtClean="0">
                                    <a:solidFill>
                                      <a:schemeClr val="tx1"/>
                                    </a:solidFill>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&lt;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
                        </m:e>
                      </m:d>
                    </m:oMath>
                  </m:oMathPara>
                </a14:m>
                <a:endParaRPr lang="zh-CN" altLang="en-US" dirty="0">
                  <a:solidFill>
                    <a:schemeClr val="tx1"/>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88843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Univariate polynomial.  </a:t>
            </a:r>
            <a:r>
              <a:rPr lang="en-US" altLang="zh-CN" dirty="0">
                <a:solidFill>
                  <a:srgbClr val="606060"/>
                </a:solidFill>
                <a:uFill>
                  <a:solidFill>
                    <a:srgbClr val="606060"/>
                  </a:solidFill>
                </a:uFill>
              </a:rPr>
              <a:t>[ point-value representation ]</a:t>
            </a:r>
          </a:p>
          <a:p>
            <a:pPr>
              <a:spcAft>
                <a:spcPts val="1200"/>
              </a:spcAft>
            </a:pPr>
            <a:endParaRPr lang="en-US" altLang="zh-CN" b="1" dirty="0" smtClean="0"/>
          </a:p>
          <a:p>
            <a:pPr>
              <a:spcAft>
                <a:spcPts val="1200"/>
              </a:spcAft>
            </a:pPr>
            <a:endParaRPr lang="en-US" altLang="zh-CN" b="1" dirty="0"/>
          </a:p>
          <a:p>
            <a:pPr>
              <a:spcAft>
                <a:spcPts val="1200"/>
              </a:spcAft>
            </a:pPr>
            <a:r>
              <a:rPr lang="en-US" altLang="zh-CN" b="1" dirty="0" smtClean="0"/>
              <a:t>Addition</a:t>
            </a:r>
            <a:r>
              <a:rPr lang="en-US" altLang="zh-CN" b="1" dirty="0"/>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zh-CN" b="1" dirty="0">
              <a:solidFill>
                <a:srgbClr val="000000"/>
              </a:solidFill>
              <a:uFill>
                <a:solidFill>
                  <a:srgbClr val="000000"/>
                </a:solidFill>
              </a:uFill>
            </a:endParaRPr>
          </a:p>
          <a:p>
            <a:pPr>
              <a:spcAft>
                <a:spcPts val="1200"/>
              </a:spcAft>
            </a:pPr>
            <a:endParaRPr lang="en-US" altLang="zh-CN" b="1" dirty="0" smtClean="0"/>
          </a:p>
          <a:p>
            <a:pPr>
              <a:spcAft>
                <a:spcPts val="1200"/>
              </a:spcAft>
            </a:pPr>
            <a:r>
              <a:rPr lang="en-US" altLang="zh-CN" b="1" dirty="0" smtClean="0"/>
              <a:t>Multiplication</a:t>
            </a:r>
            <a:r>
              <a:rPr lang="en-US" altLang="zh-CN" b="1" dirty="0"/>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but represent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a:t>
            </a:r>
            <a:r>
              <a:rPr lang="en-US" altLang="zh-CN" dirty="0">
                <a:solidFill>
                  <a:srgbClr val="000000"/>
                </a:solidFill>
                <a:uFill>
                  <a:solidFill>
                    <a:srgbClr val="000000"/>
                  </a:solidFill>
                </a:uFill>
                <a:latin typeface="Times"/>
                <a:ea typeface="Times"/>
                <a:cs typeface="Times"/>
                <a:sym typeface="Times"/>
              </a:rPr>
              <a:t>2</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points.</a:t>
            </a:r>
          </a:p>
          <a:p>
            <a:endParaRPr lang="zh-CN" altLang="en-US" dirty="0"/>
          </a:p>
        </p:txBody>
      </p:sp>
      <p:sp>
        <p:nvSpPr>
          <p:cNvPr id="4" name="A(x):  (x0, y0), …, (xn−1, yn−1)…"/>
          <p:cNvSpPr txBox="1"/>
          <p:nvPr/>
        </p:nvSpPr>
        <p:spPr>
          <a:xfrm>
            <a:off x="1835696" y="2066101"/>
            <a:ext cx="3799812" cy="103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x</a:t>
            </a:r>
            <a:r>
              <a:rPr baseline="-14000" dirty="0"/>
              <a:t>0</a:t>
            </a:r>
            <a:r>
              <a:rPr dirty="0"/>
              <a:t>, </a:t>
            </a:r>
            <a:r>
              <a:rPr i="1" dirty="0"/>
              <a:t>y</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dirty="0"/>
              <a:t>)</a:t>
            </a:r>
          </a:p>
          <a:p>
            <a:pPr algn="l">
              <a:defRPr sz="2500">
                <a:solidFill>
                  <a:srgbClr val="000000"/>
                </a:solidFill>
                <a:latin typeface="Times"/>
                <a:ea typeface="Times"/>
                <a:cs typeface="Times"/>
                <a:sym typeface="Times"/>
              </a:defRPr>
            </a:pPr>
            <a:r>
              <a:rPr i="1" dirty="0"/>
              <a:t>B</a:t>
            </a:r>
            <a:r>
              <a:rPr dirty="0"/>
              <a:t>(</a:t>
            </a:r>
            <a:r>
              <a:rPr i="1" dirty="0"/>
              <a:t>x</a:t>
            </a:r>
            <a:r>
              <a:rPr dirty="0"/>
              <a:t>):  (</a:t>
            </a:r>
            <a:r>
              <a:rPr i="1" dirty="0"/>
              <a:t>x</a:t>
            </a:r>
            <a:r>
              <a:rPr baseline="-14000" dirty="0"/>
              <a:t>0</a:t>
            </a:r>
            <a:r>
              <a:rPr dirty="0"/>
              <a:t>, </a:t>
            </a:r>
            <a:r>
              <a:rPr i="1" dirty="0"/>
              <a:t>z</a:t>
            </a:r>
            <a:r>
              <a:rPr baseline="-14000" dirty="0"/>
              <a:t>0</a:t>
            </a:r>
            <a:r>
              <a:rPr dirty="0"/>
              <a:t>), …, (</a:t>
            </a:r>
            <a:r>
              <a:rPr i="1" dirty="0"/>
              <a:t>x</a:t>
            </a:r>
            <a:r>
              <a:rPr i="1" baseline="-14000" dirty="0"/>
              <a:t>n</a:t>
            </a:r>
            <a:r>
              <a:rPr baseline="-14000" dirty="0"/>
              <a:t>−1</a:t>
            </a:r>
            <a:r>
              <a:rPr dirty="0"/>
              <a:t>, </a:t>
            </a:r>
            <a:r>
              <a:rPr i="1" dirty="0"/>
              <a:t>z</a:t>
            </a:r>
            <a:r>
              <a:rPr i="1" baseline="-14000" dirty="0"/>
              <a:t>n</a:t>
            </a:r>
            <a:r>
              <a:rPr baseline="-14000" dirty="0"/>
              <a:t>−1</a:t>
            </a:r>
            <a:r>
              <a:rPr dirty="0"/>
              <a:t>)</a:t>
            </a:r>
          </a:p>
        </p:txBody>
      </p:sp>
      <p:sp>
        <p:nvSpPr>
          <p:cNvPr id="6" name="A(x) + B(x):  (x0, y0 + z0), …, (xn−1, yn−1 + zn−1)"/>
          <p:cNvSpPr txBox="1"/>
          <p:nvPr/>
        </p:nvSpPr>
        <p:spPr>
          <a:xfrm>
            <a:off x="1831112" y="3609180"/>
            <a:ext cx="6034559"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 z</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i="1" dirty="0"/>
              <a:t> + z</a:t>
            </a:r>
            <a:r>
              <a:rPr i="1" baseline="-14000" dirty="0"/>
              <a:t>n</a:t>
            </a:r>
            <a:r>
              <a:rPr baseline="-14000" dirty="0"/>
              <a:t>−1</a:t>
            </a:r>
            <a:r>
              <a:rPr dirty="0"/>
              <a:t>)</a:t>
            </a:r>
          </a:p>
        </p:txBody>
      </p:sp>
      <mc:AlternateContent xmlns:mc="http://schemas.openxmlformats.org/markup-compatibility/2006" xmlns:a14="http://schemas.microsoft.com/office/drawing/2010/main">
        <mc:Choice Requires="a14">
          <p:sp>
            <p:nvSpPr>
              <p:cNvPr id="7" name="A(x) 𐄂 B(x):  (x0, y0 𐄂 z0), …, (x2n−1, y2n−1 𐄂 z2n−1)"/>
              <p:cNvSpPr txBox="1"/>
              <p:nvPr/>
            </p:nvSpPr>
            <p:spPr>
              <a:xfrm>
                <a:off x="1831112" y="4725144"/>
                <a:ext cx="5900654" cy="48731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smtClean="0"/>
                  <a:t>B</a:t>
                </a:r>
                <a:r>
                  <a:rPr dirty="0" smtClean="0"/>
                  <a:t>(</a:t>
                </a:r>
                <a:r>
                  <a:rPr i="1" dirty="0" smtClean="0"/>
                  <a:t>x</a:t>
                </a:r>
                <a:r>
                  <a:rPr dirty="0"/>
                  <a:t>):  (</a:t>
                </a:r>
                <a:r>
                  <a:rPr i="1" dirty="0"/>
                  <a:t>x</a:t>
                </a:r>
                <a:r>
                  <a:rPr baseline="-14000" dirty="0"/>
                  <a:t>0</a:t>
                </a:r>
                <a:r>
                  <a:rPr dirty="0"/>
                  <a:t>, </a:t>
                </a:r>
                <a:r>
                  <a:rPr i="1" dirty="0"/>
                  <a:t>y</a:t>
                </a:r>
                <a:r>
                  <a:rPr baseline="-14000" dirty="0"/>
                  <a:t>0</a:t>
                </a:r>
                <a:r>
                  <a:rPr i="1" dirty="0"/>
                  <a:t> </a:t>
                </a:r>
                <a14:m>
                  <m:oMath xmlns:m="http://schemas.openxmlformats.org/officeDocument/2006/math">
                    <m:r>
                      <a:rPr lang="zh-CN" altLang="en-US" i="1" smtClean="0">
                        <a:latin typeface="Cambria Math" panose="02040503050406030204" pitchFamily="18" charset="0"/>
                      </a:rPr>
                      <m:t>∙</m:t>
                    </m:r>
                  </m:oMath>
                </a14:m>
                <a:r>
                  <a:rPr i="1" dirty="0" smtClean="0"/>
                  <a:t> </a:t>
                </a:r>
                <a:r>
                  <a:rPr i="1" dirty="0"/>
                  <a:t>z</a:t>
                </a:r>
                <a:r>
                  <a:rPr baseline="-14000" dirty="0"/>
                  <a:t>0</a:t>
                </a:r>
                <a:r>
                  <a:rPr dirty="0"/>
                  <a:t>), …, (</a:t>
                </a:r>
                <a:r>
                  <a:rPr i="1" dirty="0"/>
                  <a:t>x</a:t>
                </a:r>
                <a:r>
                  <a:rPr baseline="-14000" dirty="0"/>
                  <a:t>2</a:t>
                </a:r>
                <a:r>
                  <a:rPr i="1" baseline="-14000" dirty="0"/>
                  <a:t>n</a:t>
                </a:r>
                <a:r>
                  <a:rPr baseline="-14000" dirty="0"/>
                  <a:t>−1</a:t>
                </a:r>
                <a:r>
                  <a:rPr dirty="0"/>
                  <a:t>, </a:t>
                </a:r>
                <a:r>
                  <a:rPr i="1" dirty="0"/>
                  <a:t>y</a:t>
                </a:r>
                <a:r>
                  <a:rPr baseline="-14000" dirty="0"/>
                  <a:t>2</a:t>
                </a:r>
                <a:r>
                  <a:rPr i="1" baseline="-14000" dirty="0"/>
                  <a:t>n</a:t>
                </a:r>
                <a:r>
                  <a:rPr baseline="-14000" dirty="0"/>
                  <a:t>−1</a:t>
                </a:r>
                <a:r>
                  <a:rPr i="1" dirty="0"/>
                  <a:t> </a:t>
                </a:r>
                <a14:m>
                  <m:oMath xmlns:m="http://schemas.openxmlformats.org/officeDocument/2006/math">
                    <m:r>
                      <a:rPr lang="zh-CN" altLang="en-US" i="1" smtClean="0">
                        <a:latin typeface="Cambria Math" panose="02040503050406030204" pitchFamily="18" charset="0"/>
                      </a:rPr>
                      <m:t>∙</m:t>
                    </m:r>
                  </m:oMath>
                </a14:m>
                <a:r>
                  <a:rPr i="1" dirty="0" smtClean="0"/>
                  <a:t> </a:t>
                </a:r>
                <a:r>
                  <a:rPr i="1" dirty="0"/>
                  <a:t>z</a:t>
                </a:r>
                <a:r>
                  <a:rPr baseline="-14000" dirty="0"/>
                  <a:t>2</a:t>
                </a:r>
                <a:r>
                  <a:rPr i="1" baseline="-14000" dirty="0"/>
                  <a:t>n</a:t>
                </a:r>
                <a:r>
                  <a:rPr baseline="-14000" dirty="0"/>
                  <a:t>−1</a:t>
                </a:r>
                <a:r>
                  <a:rPr dirty="0"/>
                  <a:t>)</a:t>
                </a:r>
              </a:p>
            </p:txBody>
          </p:sp>
        </mc:Choice>
        <mc:Fallback xmlns="">
          <p:sp>
            <p:nvSpPr>
              <p:cNvPr id="7" name="A(x) 𐄂 B(x):  (x0, y0 𐄂 z0), …, (x2n−1, y2n−1 𐄂 z2n−1)"/>
              <p:cNvSpPr txBox="1">
                <a:spLocks noRot="1" noChangeAspect="1" noMove="1" noResize="1" noEditPoints="1" noAdjustHandles="1" noChangeArrowheads="1" noChangeShapeType="1" noTextEdit="1"/>
              </p:cNvSpPr>
              <p:nvPr/>
            </p:nvSpPr>
            <p:spPr>
              <a:xfrm>
                <a:off x="1831112" y="4725144"/>
                <a:ext cx="5900654" cy="487313"/>
              </a:xfrm>
              <a:prstGeom prst="rect">
                <a:avLst/>
              </a:prstGeom>
              <a:blipFill>
                <a:blip r:embed="rId2"/>
                <a:stretch>
                  <a:fillRect l="-2376" t="-8750" r="-1653" b="-2750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zh-CN" altLang="en-US">
                    <a:noFill/>
                  </a:rPr>
                  <a:t> </a:t>
                </a:r>
              </a:p>
            </p:txBody>
          </p:sp>
        </mc:Fallback>
      </mc:AlternateContent>
    </p:spTree>
    <p:extLst>
      <p:ext uri="{BB962C8B-B14F-4D97-AF65-F5344CB8AC3E}">
        <p14:creationId xmlns:p14="http://schemas.microsoft.com/office/powerpoint/2010/main" val="460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p:txBody>
          <a:bodyPr/>
          <a:lstStyle/>
          <a:p>
            <a:r>
              <a:rPr lang="en-US" altLang="zh-CN" b="1" dirty="0"/>
              <a:t>Tradeoff.  </a:t>
            </a:r>
            <a:r>
              <a:rPr lang="en-US" altLang="zh-CN" dirty="0">
                <a:solidFill>
                  <a:srgbClr val="000000"/>
                </a:solidFill>
                <a:uFill>
                  <a:solidFill>
                    <a:srgbClr val="000000"/>
                  </a:solidFill>
                </a:uFill>
              </a:rPr>
              <a:t>Either fast evaluation or fast multiplication. We want both</a:t>
            </a:r>
            <a:r>
              <a:rPr lang="en-US" altLang="zh-CN" dirty="0" smtClean="0">
                <a:solidFill>
                  <a:srgbClr val="000000"/>
                </a:solidFill>
                <a:uFill>
                  <a:solidFill>
                    <a:srgbClr val="000000"/>
                  </a:solidFill>
                </a:uFill>
              </a:rPr>
              <a:t>!</a:t>
            </a: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r>
              <a:rPr lang="en-US" altLang="zh-CN" b="1" dirty="0"/>
              <a:t>Goal.  </a:t>
            </a:r>
            <a:r>
              <a:rPr lang="en-US" altLang="zh-CN" dirty="0">
                <a:solidFill>
                  <a:srgbClr val="000000"/>
                </a:solidFill>
                <a:uFill>
                  <a:solidFill>
                    <a:srgbClr val="000000"/>
                  </a:solidFill>
                </a:uFill>
              </a:rPr>
              <a:t>Efficient conversion between two representations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all ops fast.</a:t>
            </a:r>
          </a:p>
          <a:p>
            <a:endParaRPr lang="zh-CN" altLang="en-US" dirty="0"/>
          </a:p>
        </p:txBody>
      </p:sp>
      <p:pic>
        <p:nvPicPr>
          <p:cNvPr id="4" name="图片 3"/>
          <p:cNvPicPr>
            <a:picLocks noChangeAspect="1"/>
          </p:cNvPicPr>
          <p:nvPr/>
        </p:nvPicPr>
        <p:blipFill>
          <a:blip r:embed="rId2"/>
          <a:stretch>
            <a:fillRect/>
          </a:stretch>
        </p:blipFill>
        <p:spPr>
          <a:xfrm>
            <a:off x="1979712" y="2204864"/>
            <a:ext cx="4970884" cy="1706956"/>
          </a:xfrm>
          <a:prstGeom prst="rect">
            <a:avLst/>
          </a:prstGeom>
        </p:spPr>
      </p:pic>
      <p:grpSp>
        <p:nvGrpSpPr>
          <p:cNvPr id="5" name="Group"/>
          <p:cNvGrpSpPr/>
          <p:nvPr/>
        </p:nvGrpSpPr>
        <p:grpSpPr>
          <a:xfrm>
            <a:off x="971600" y="5085184"/>
            <a:ext cx="7699515" cy="952568"/>
            <a:chOff x="18790" y="34480"/>
            <a:chExt cx="9802543" cy="1150659"/>
          </a:xfrm>
        </p:grpSpPr>
        <p:sp>
          <p:nvSpPr>
            <p:cNvPr id="6" name="point-value representation"/>
            <p:cNvSpPr txBox="1"/>
            <p:nvPr/>
          </p:nvSpPr>
          <p:spPr>
            <a:xfrm>
              <a:off x="5738123" y="34480"/>
              <a:ext cx="4083210" cy="3479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point-value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8790" y="55152"/>
              <a:ext cx="4767157" cy="334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coefficient representation</a:t>
              </a:r>
            </a:p>
          </p:txBody>
        </p:sp>
        <p:pic>
          <p:nvPicPr>
            <p:cNvPr id="9" name="Image" descr="Image"/>
            <p:cNvPicPr>
              <a:picLocks noChangeAspect="1"/>
            </p:cNvPicPr>
            <p:nvPr/>
          </p:nvPicPr>
          <p:blipFill>
            <a:blip r:embed="rId3">
              <a:extLst/>
            </a:blip>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5811000" y="495769"/>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2" idx="0"/>
            </p:cNvCxnSpPr>
            <p:nvPr/>
          </p:nvCxnSpPr>
          <p:spPr>
            <a:xfrm flipV="1">
              <a:off x="2942313" y="600033"/>
              <a:ext cx="2854280" cy="6349"/>
            </a:xfrm>
            <a:prstGeom prst="straightConnector1">
              <a:avLst/>
            </a:prstGeom>
            <a:ln w="63500" cap="flat">
              <a:solidFill>
                <a:srgbClr val="005493"/>
              </a:solidFill>
              <a:prstDash val="solid"/>
              <a:miter lim="400000"/>
              <a:tailEnd type="stealth" w="med" len="med"/>
            </a:ln>
            <a:effectLst/>
          </p:spPr>
        </p:cxnSp>
        <p:sp>
          <p:nvSpPr>
            <p:cNvPr id="12"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3"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4" name="Connection Line"/>
            <p:cNvCxnSpPr>
              <a:stCxn id="15" idx="0"/>
            </p:cNvCxnSpPr>
            <p:nvPr/>
          </p:nvCxnSpPr>
          <p:spPr>
            <a:xfrm>
              <a:off x="2942313" y="1114381"/>
              <a:ext cx="2795810" cy="0"/>
            </a:xfrm>
            <a:prstGeom prst="straightConnector1">
              <a:avLst/>
            </a:prstGeom>
            <a:ln w="63500" cap="flat">
              <a:solidFill>
                <a:srgbClr val="005493"/>
              </a:solidFill>
              <a:prstDash val="solid"/>
              <a:miter lim="400000"/>
              <a:headEnd type="stealth" w="med" len="med"/>
            </a:ln>
            <a:effectLst/>
          </p:spPr>
        </p:cxnSp>
        <p:sp>
          <p:nvSpPr>
            <p:cNvPr id="15"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6"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7" name="Image" descr="Image"/>
            <p:cNvPicPr>
              <a:picLocks noChangeAspect="1"/>
            </p:cNvPicPr>
            <p:nvPr/>
          </p:nvPicPr>
          <p:blipFill>
            <a:blip r:embed="rId4">
              <a:extLst/>
            </a:blip>
            <a:stretch>
              <a:fillRect/>
            </a:stretch>
          </p:blipFill>
          <p:spPr>
            <a:xfrm>
              <a:off x="6142298" y="666636"/>
              <a:ext cx="3340101" cy="317501"/>
            </a:xfrm>
            <a:prstGeom prst="rect">
              <a:avLst/>
            </a:prstGeom>
            <a:ln w="12700" cap="flat">
              <a:noFill/>
              <a:miter lim="400000"/>
            </a:ln>
            <a:effectLst/>
          </p:spPr>
        </p:pic>
      </p:grpSp>
    </p:spTree>
    <p:extLst>
      <p:ext uri="{BB962C8B-B14F-4D97-AF65-F5344CB8AC3E}">
        <p14:creationId xmlns:p14="http://schemas.microsoft.com/office/powerpoint/2010/main" val="27625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364838" y="1906165"/>
            <a:ext cx="2047583" cy="1053936"/>
            <a:chOff x="2880234" y="1897870"/>
            <a:chExt cx="2047583" cy="1053936"/>
          </a:xfrm>
        </p:grpSpPr>
        <p:sp>
          <p:nvSpPr>
            <p:cNvPr id="41" name="圆角矩形 40"/>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p:cNvSpPr txBox="1"/>
                <p:nvPr/>
              </p:nvSpPr>
              <p:spPr>
                <a:xfrm>
                  <a:off x="2880234" y="2582474"/>
                  <a:ext cx="2047583" cy="369332"/>
                </a:xfrm>
                <a:prstGeom prst="rect">
                  <a:avLst/>
                </a:prstGeom>
                <a:noFill/>
              </p:spPr>
              <p:txBody>
                <a:bodyPr wrap="square" rtlCol="0">
                  <a:spAutoFit/>
                </a:bodyPr>
                <a:lstStyle/>
                <a:p>
                  <a14:m>
                    <m:oMath xmlns:m="http://schemas.openxmlformats.org/officeDocument/2006/math">
                      <m:r>
                        <a:rPr lang="en-US" altLang="zh-CN" b="0" i="1" smtClean="0">
                          <a:solidFill>
                            <a:srgbClr val="C00000"/>
                          </a:solidFill>
                          <a:latin typeface="Cambria Math" panose="02040503050406030204" pitchFamily="18" charset="0"/>
                        </a:rPr>
                        <m:t>1,</m:t>
                      </m:r>
                      <m:sSup>
                        <m:sSupPr>
                          <m:ctrlPr>
                            <a:rPr lang="en-US" altLang="zh-CN"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1</m:t>
                          </m:r>
                        </m:sup>
                      </m:sSup>
                    </m:oMath>
                  </a14:m>
                  <a:r>
                    <a:rPr lang="en-US" altLang="zh-CN" dirty="0" smtClean="0">
                      <a:solidFill>
                        <a:srgbClr val="C00000"/>
                      </a:solidFill>
                    </a:rPr>
                    <a:t>,</a:t>
                  </a:r>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2</m:t>
                          </m:r>
                        </m:sup>
                      </m:sSup>
                    </m:oMath>
                  </a14:m>
                  <a:r>
                    <a:rPr lang="en-US" altLang="zh-CN" dirty="0" smtClean="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oMath>
                  </a14:m>
                  <a:endParaRPr lang="zh-CN" altLang="en-US" dirty="0">
                    <a:solidFill>
                      <a:srgbClr val="C00000"/>
                    </a:solidFill>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880234" y="2582474"/>
                  <a:ext cx="2047583" cy="369332"/>
                </a:xfrm>
                <a:prstGeom prst="rect">
                  <a:avLst/>
                </a:prstGeom>
                <a:blipFill>
                  <a:blip r:embed="rId2"/>
                  <a:stretch>
                    <a:fillRect t="-9836" b="-24590"/>
                  </a:stretch>
                </a:blipFill>
              </p:spPr>
              <p:txBody>
                <a:bodyPr/>
                <a:lstStyle/>
                <a:p>
                  <a:r>
                    <a:rPr lang="zh-CN" altLang="en-US">
                      <a:noFill/>
                    </a:rPr>
                    <a:t> </a:t>
                  </a:r>
                </a:p>
              </p:txBody>
            </p:sp>
          </mc:Fallback>
        </mc:AlternateContent>
        <p:cxnSp>
          <p:nvCxnSpPr>
            <p:cNvPr id="43" name="直接箭头连接符 42"/>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2880234" y="1897870"/>
            <a:ext cx="2024823" cy="1053936"/>
            <a:chOff x="2880234" y="1897870"/>
            <a:chExt cx="2024823" cy="1053936"/>
          </a:xfrm>
        </p:grpSpPr>
        <p:sp>
          <p:nvSpPr>
            <p:cNvPr id="37" name="圆角矩形 36"/>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p:cNvSpPr txBox="1"/>
                <p:nvPr/>
              </p:nvSpPr>
              <p:spPr>
                <a:xfrm>
                  <a:off x="2880234" y="2582474"/>
                  <a:ext cx="2024823" cy="369332"/>
                </a:xfrm>
                <a:prstGeom prst="rect">
                  <a:avLst/>
                </a:prstGeom>
                <a:noFill/>
              </p:spPr>
              <p:txBody>
                <a:bodyPr wrap="square" rtlCol="0">
                  <a:spAutoFit/>
                </a:bodyPr>
                <a:lstStyle/>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0</m:t>
                          </m:r>
                        </m:sub>
                      </m:sSub>
                    </m:oMath>
                  </a14:m>
                  <a:r>
                    <a:rPr lang="en-US" altLang="zh-CN" dirty="0" smtClean="0">
                      <a:solidFill>
                        <a:srgbClr val="C00000"/>
                      </a:solidFill>
                    </a:rPr>
                    <a:t>,</a:t>
                  </a:r>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1</m:t>
                          </m:r>
                        </m:sub>
                      </m:sSub>
                    </m:oMath>
                  </a14:m>
                  <a:r>
                    <a:rPr lang="en-US" altLang="zh-CN" dirty="0" smtClean="0">
                      <a:solidFill>
                        <a:srgbClr val="C00000"/>
                      </a:solidFill>
                    </a:rPr>
                    <a:t>,</a:t>
                  </a:r>
                  <a:r>
                    <a:rPr lang="en-US" altLang="zh-CN" dirty="0">
                      <a:solidFill>
                        <a:srgbClr val="C00000"/>
                      </a:solidFill>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b>
                      </m:sSub>
                    </m:oMath>
                  </a14:m>
                  <a:endParaRPr lang="zh-CN" altLang="en-US" dirty="0">
                    <a:solidFill>
                      <a:srgbClr val="C0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880234" y="2582474"/>
                  <a:ext cx="2024823" cy="369332"/>
                </a:xfrm>
                <a:prstGeom prst="rect">
                  <a:avLst/>
                </a:prstGeom>
                <a:blipFill>
                  <a:blip r:embed="rId3"/>
                  <a:stretch>
                    <a:fillRect t="-10000" b="-26667"/>
                  </a:stretch>
                </a:blipFill>
              </p:spPr>
              <p:txBody>
                <a:bodyPr/>
                <a:lstStyle/>
                <a:p>
                  <a:r>
                    <a:rPr lang="zh-CN" altLang="en-US">
                      <a:noFill/>
                    </a:rPr>
                    <a:t> </a:t>
                  </a:r>
                </a:p>
              </p:txBody>
            </p:sp>
          </mc:Fallback>
        </mc:AlternateContent>
        <p:cxnSp>
          <p:nvCxnSpPr>
            <p:cNvPr id="36" name="直接箭头连接符 35"/>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2659247" y="3938019"/>
            <a:ext cx="3914740" cy="1980153"/>
            <a:chOff x="2659247" y="3938019"/>
            <a:chExt cx="3914740" cy="1980153"/>
          </a:xfrm>
        </p:grpSpPr>
        <p:cxnSp>
          <p:nvCxnSpPr>
            <p:cNvPr id="32" name="直接箭头连接符 31"/>
            <p:cNvCxnSpPr>
              <a:stCxn id="23" idx="1"/>
              <a:endCxn id="15" idx="3"/>
            </p:cNvCxnSpPr>
            <p:nvPr/>
          </p:nvCxnSpPr>
          <p:spPr>
            <a:xfrm flipH="1">
              <a:off x="2659247" y="5907717"/>
              <a:ext cx="1840745" cy="10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2"/>
            </p:cNvCxnSpPr>
            <p:nvPr/>
          </p:nvCxnSpPr>
          <p:spPr>
            <a:xfrm flipH="1">
              <a:off x="6573986" y="4376041"/>
              <a:ext cx="1" cy="1279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3"/>
              <a:endCxn id="19" idx="1"/>
            </p:cNvCxnSpPr>
            <p:nvPr/>
          </p:nvCxnSpPr>
          <p:spPr>
            <a:xfrm flipV="1">
              <a:off x="2698299" y="3938019"/>
              <a:ext cx="2206759" cy="6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fr-FR" altLang="zh-CN" dirty="0"/>
              <a:t>Application.  </a:t>
            </a:r>
            <a:r>
              <a:rPr lang="fr-FR" altLang="zh-CN" dirty="0">
                <a:solidFill>
                  <a:srgbClr val="000000"/>
                </a:solidFill>
                <a:uFill>
                  <a:solidFill>
                    <a:srgbClr val="000000"/>
                  </a:solidFill>
                </a:uFill>
              </a:rPr>
              <a:t>Polynomial multiplication (coefficient representation).</a:t>
            </a:r>
          </a:p>
          <a:p>
            <a:endParaRPr lang="zh-CN" altLang="en-US" dirty="0"/>
          </a:p>
        </p:txBody>
      </p:sp>
      <p:sp>
        <p:nvSpPr>
          <p:cNvPr id="8" name="coefficient representation"/>
          <p:cNvSpPr txBox="1"/>
          <p:nvPr/>
        </p:nvSpPr>
        <p:spPr>
          <a:xfrm>
            <a:off x="612097" y="3170846"/>
            <a:ext cx="294529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smtClean="0"/>
              <a:t>C</a:t>
            </a:r>
            <a:r>
              <a:rPr sz="1400" dirty="0" smtClean="0"/>
              <a:t>oefficient </a:t>
            </a:r>
            <a:r>
              <a:rPr sz="1400" dirty="0"/>
              <a:t>representation</a:t>
            </a:r>
          </a:p>
        </p:txBody>
      </p:sp>
      <p:grpSp>
        <p:nvGrpSpPr>
          <p:cNvPr id="9" name="Group"/>
          <p:cNvGrpSpPr/>
          <p:nvPr/>
        </p:nvGrpSpPr>
        <p:grpSpPr>
          <a:xfrm>
            <a:off x="504242" y="3509038"/>
            <a:ext cx="2194057" cy="870100"/>
            <a:chOff x="0" y="-12700"/>
            <a:chExt cx="2920348" cy="1131606"/>
          </a:xfrm>
        </p:grpSpPr>
        <p:sp>
          <p:nvSpPr>
            <p:cNvPr id="10" name="Rounded Rectangle"/>
            <p:cNvSpPr/>
            <p:nvPr/>
          </p:nvSpPr>
          <p:spPr>
            <a:xfrm>
              <a:off x="0" y="-12700"/>
              <a:ext cx="2920348" cy="1131606"/>
            </a:xfrm>
            <a:prstGeom prst="roundRect">
              <a:avLst>
                <a:gd name="adj" fmla="val 16834"/>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1" name="Image" descr="Image"/>
            <p:cNvPicPr>
              <a:picLocks noChangeAspect="1"/>
            </p:cNvPicPr>
            <p:nvPr/>
          </p:nvPicPr>
          <p:blipFill>
            <a:blip r:embed="rId4">
              <a:extLst/>
            </a:blip>
            <a:stretch>
              <a:fillRect/>
            </a:stretch>
          </p:blipFill>
          <p:spPr>
            <a:xfrm>
              <a:off x="385731" y="243257"/>
              <a:ext cx="2055394" cy="632430"/>
            </a:xfrm>
            <a:prstGeom prst="rect">
              <a:avLst/>
            </a:prstGeom>
            <a:ln w="12700" cap="flat">
              <a:noFill/>
              <a:miter lim="400000"/>
            </a:ln>
            <a:effectLst/>
          </p:spPr>
        </p:pic>
      </p:grpSp>
      <p:sp>
        <p:nvSpPr>
          <p:cNvPr id="12" name="point-value multiplication…"/>
          <p:cNvSpPr txBox="1"/>
          <p:nvPr/>
        </p:nvSpPr>
        <p:spPr>
          <a:xfrm>
            <a:off x="5589736" y="4506645"/>
            <a:ext cx="1968501" cy="955133"/>
          </a:xfrm>
          <a:prstGeom prst="rect">
            <a:avLst/>
          </a:prstGeom>
          <a:solidFill>
            <a:srgbClr val="F2F6F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altLang="zh-CN" sz="1400" dirty="0" smtClean="0"/>
              <a:t>P</a:t>
            </a:r>
            <a:r>
              <a:rPr sz="1400" dirty="0" smtClean="0"/>
              <a:t>oint-value </a:t>
            </a:r>
            <a:r>
              <a:rPr sz="1400" dirty="0"/>
              <a:t>multiplication</a:t>
            </a:r>
          </a:p>
          <a:p>
            <a:pP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a:t>
            </a:r>
          </a:p>
        </p:txBody>
      </p:sp>
      <p:sp>
        <p:nvSpPr>
          <p:cNvPr id="13" name="coefficient representation"/>
          <p:cNvSpPr txBox="1"/>
          <p:nvPr/>
        </p:nvSpPr>
        <p:spPr>
          <a:xfrm>
            <a:off x="442091" y="6289069"/>
            <a:ext cx="2945296"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smtClean="0"/>
              <a:t>C</a:t>
            </a:r>
            <a:r>
              <a:rPr sz="1400" dirty="0" smtClean="0"/>
              <a:t>oefficient </a:t>
            </a:r>
            <a:r>
              <a:rPr sz="1400" dirty="0"/>
              <a:t>representation</a:t>
            </a:r>
          </a:p>
        </p:txBody>
      </p:sp>
      <p:grpSp>
        <p:nvGrpSpPr>
          <p:cNvPr id="14" name="Group"/>
          <p:cNvGrpSpPr/>
          <p:nvPr/>
        </p:nvGrpSpPr>
        <p:grpSpPr>
          <a:xfrm>
            <a:off x="473054" y="5655593"/>
            <a:ext cx="2186192" cy="525156"/>
            <a:chOff x="0" y="0"/>
            <a:chExt cx="2920347" cy="702239"/>
          </a:xfrm>
        </p:grpSpPr>
        <p:sp>
          <p:nvSpPr>
            <p:cNvPr id="15" name="Rounded Rectangle"/>
            <p:cNvSpPr/>
            <p:nvPr/>
          </p:nvSpPr>
          <p:spPr>
            <a:xfrm>
              <a:off x="0" y="0"/>
              <a:ext cx="2920348" cy="702240"/>
            </a:xfrm>
            <a:prstGeom prst="roundRect">
              <a:avLst>
                <a:gd name="adj" fmla="val 27127"/>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6" name="Image" descr="Image"/>
            <p:cNvPicPr>
              <a:picLocks noChangeAspect="1"/>
            </p:cNvPicPr>
            <p:nvPr/>
          </p:nvPicPr>
          <p:blipFill>
            <a:blip r:embed="rId5">
              <a:extLst/>
            </a:blip>
            <a:stretch>
              <a:fillRect/>
            </a:stretch>
          </p:blipFill>
          <p:spPr>
            <a:xfrm>
              <a:off x="306660" y="268569"/>
              <a:ext cx="2247901" cy="203201"/>
            </a:xfrm>
            <a:prstGeom prst="rect">
              <a:avLst/>
            </a:prstGeom>
            <a:ln w="12700" cap="flat">
              <a:noFill/>
              <a:miter lim="400000"/>
            </a:ln>
            <a:effectLst/>
          </p:spPr>
        </p:pic>
      </p:grpSp>
      <p:sp>
        <p:nvSpPr>
          <p:cNvPr id="17" name="point value representation"/>
          <p:cNvSpPr txBox="1"/>
          <p:nvPr/>
        </p:nvSpPr>
        <p:spPr>
          <a:xfrm>
            <a:off x="5297619" y="3179244"/>
            <a:ext cx="294529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smtClean="0"/>
              <a:t>P</a:t>
            </a:r>
            <a:r>
              <a:rPr sz="1400" dirty="0" smtClean="0"/>
              <a:t>oint </a:t>
            </a:r>
            <a:r>
              <a:rPr sz="1400" dirty="0"/>
              <a:t>value representation</a:t>
            </a:r>
          </a:p>
        </p:txBody>
      </p:sp>
      <p:grpSp>
        <p:nvGrpSpPr>
          <p:cNvPr id="18" name="Group"/>
          <p:cNvGrpSpPr/>
          <p:nvPr/>
        </p:nvGrpSpPr>
        <p:grpSpPr>
          <a:xfrm>
            <a:off x="4905058" y="3499997"/>
            <a:ext cx="3337857" cy="876043"/>
            <a:chOff x="-25400" y="0"/>
            <a:chExt cx="4105738" cy="1123967"/>
          </a:xfrm>
        </p:grpSpPr>
        <p:sp>
          <p:nvSpPr>
            <p:cNvPr id="19" name="Rounded Rectangle"/>
            <p:cNvSpPr/>
            <p:nvPr/>
          </p:nvSpPr>
          <p:spPr>
            <a:xfrm>
              <a:off x="-25400" y="0"/>
              <a:ext cx="4105739" cy="1123968"/>
            </a:xfrm>
            <a:prstGeom prst="roundRect">
              <a:avLst>
                <a:gd name="adj" fmla="val 16949"/>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0" name="Image" descr="Image"/>
            <p:cNvPicPr>
              <a:picLocks noChangeAspect="1"/>
            </p:cNvPicPr>
            <p:nvPr/>
          </p:nvPicPr>
          <p:blipFill>
            <a:blip r:embed="rId6">
              <a:extLst/>
            </a:blip>
            <a:stretch>
              <a:fillRect/>
            </a:stretch>
          </p:blipFill>
          <p:spPr>
            <a:xfrm>
              <a:off x="221310" y="204339"/>
              <a:ext cx="3581401" cy="774701"/>
            </a:xfrm>
            <a:prstGeom prst="rect">
              <a:avLst/>
            </a:prstGeom>
            <a:ln w="12700" cap="flat">
              <a:noFill/>
              <a:miter lim="400000"/>
            </a:ln>
            <a:effectLst/>
          </p:spPr>
        </p:pic>
      </p:grpSp>
      <p:sp>
        <p:nvSpPr>
          <p:cNvPr id="21" name="point value representation"/>
          <p:cNvSpPr txBox="1"/>
          <p:nvPr/>
        </p:nvSpPr>
        <p:spPr>
          <a:xfrm>
            <a:off x="5510455" y="6261999"/>
            <a:ext cx="294529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smtClean="0"/>
              <a:t>P</a:t>
            </a:r>
            <a:r>
              <a:rPr sz="1400" dirty="0" smtClean="0"/>
              <a:t>oint </a:t>
            </a:r>
            <a:r>
              <a:rPr sz="1400" dirty="0"/>
              <a:t>value representation</a:t>
            </a:r>
          </a:p>
        </p:txBody>
      </p:sp>
      <p:grpSp>
        <p:nvGrpSpPr>
          <p:cNvPr id="22" name="Group"/>
          <p:cNvGrpSpPr/>
          <p:nvPr/>
        </p:nvGrpSpPr>
        <p:grpSpPr>
          <a:xfrm>
            <a:off x="4499992" y="5655593"/>
            <a:ext cx="4481872" cy="504246"/>
            <a:chOff x="0" y="0"/>
            <a:chExt cx="5592693" cy="694660"/>
          </a:xfrm>
        </p:grpSpPr>
        <p:sp>
          <p:nvSpPr>
            <p:cNvPr id="23" name="Rounded Rectangle"/>
            <p:cNvSpPr/>
            <p:nvPr/>
          </p:nvSpPr>
          <p:spPr>
            <a:xfrm>
              <a:off x="0" y="0"/>
              <a:ext cx="5592694" cy="694661"/>
            </a:xfrm>
            <a:prstGeom prst="roundRect">
              <a:avLst>
                <a:gd name="adj" fmla="val 27423"/>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4" name="Image" descr="Image"/>
            <p:cNvPicPr>
              <a:picLocks noChangeAspect="1"/>
            </p:cNvPicPr>
            <p:nvPr/>
          </p:nvPicPr>
          <p:blipFill>
            <a:blip r:embed="rId7">
              <a:extLst/>
            </a:blip>
            <a:stretch>
              <a:fillRect/>
            </a:stretch>
          </p:blipFill>
          <p:spPr>
            <a:xfrm>
              <a:off x="106067" y="192384"/>
              <a:ext cx="5334001" cy="317501"/>
            </a:xfrm>
            <a:prstGeom prst="rect">
              <a:avLst/>
            </a:prstGeom>
            <a:ln w="12700" cap="flat">
              <a:noFill/>
              <a:miter lim="400000"/>
            </a:ln>
            <a:effectLst/>
          </p:spPr>
        </p:pic>
      </p:grpSp>
      <p:sp>
        <p:nvSpPr>
          <p:cNvPr id="25" name="FFT…"/>
          <p:cNvSpPr txBox="1"/>
          <p:nvPr/>
        </p:nvSpPr>
        <p:spPr>
          <a:xfrm>
            <a:off x="3298257" y="3552785"/>
            <a:ext cx="1138057" cy="770467"/>
          </a:xfrm>
          <a:prstGeom prst="rect">
            <a:avLst/>
          </a:prstGeom>
          <a:solidFill>
            <a:srgbClr val="F2F6F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nchor="ctr">
            <a:spAutoFit/>
          </a:bodyPr>
          <a:lstStyle/>
          <a:p>
            <a:pPr algn="ctr">
              <a:lnSpc>
                <a:spcPct val="120000"/>
              </a:lnSpc>
              <a:defRPr sz="1800" b="1">
                <a:solidFill>
                  <a:srgbClr val="000000"/>
                </a:solidFill>
                <a:latin typeface="Lucida Grande"/>
                <a:ea typeface="Lucida Grande"/>
                <a:cs typeface="Lucida Grande"/>
                <a:sym typeface="Lucida Grande"/>
              </a:defRPr>
            </a:pPr>
            <a:r>
              <a:rPr dirty="0"/>
              <a:t>FFT</a:t>
            </a:r>
          </a:p>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p:txBody>
      </p:sp>
      <p:sp>
        <p:nvSpPr>
          <p:cNvPr id="26" name="inverse FFT…"/>
          <p:cNvSpPr txBox="1"/>
          <p:nvPr/>
        </p:nvSpPr>
        <p:spPr>
          <a:xfrm>
            <a:off x="2968441" y="5547183"/>
            <a:ext cx="1348122" cy="770467"/>
          </a:xfrm>
          <a:prstGeom prst="rect">
            <a:avLst/>
          </a:prstGeom>
          <a:solidFill>
            <a:srgbClr val="F2F6F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sz="1400" dirty="0" smtClean="0"/>
              <a:t>I</a:t>
            </a:r>
            <a:r>
              <a:rPr sz="1400" dirty="0" smtClean="0"/>
              <a:t>nverse </a:t>
            </a:r>
            <a:r>
              <a:rPr sz="1400" dirty="0"/>
              <a:t>FFT</a:t>
            </a:r>
          </a:p>
          <a:p>
            <a:pPr>
              <a:lnSpc>
                <a:spcPct val="120000"/>
              </a:lnSpc>
              <a:defRPr sz="1800">
                <a:solidFill>
                  <a:srgbClr val="000000"/>
                </a:solidFill>
                <a:latin typeface="Times"/>
                <a:ea typeface="Times"/>
                <a:cs typeface="Times"/>
                <a:sym typeface="Times"/>
              </a:defRPr>
            </a:pPr>
            <a:r>
              <a:rPr i="1" dirty="0"/>
              <a:t>O</a:t>
            </a:r>
            <a:r>
              <a:rPr dirty="0"/>
              <a:t>(</a:t>
            </a:r>
            <a:r>
              <a:rPr i="1" dirty="0"/>
              <a:t>n</a:t>
            </a:r>
            <a:r>
              <a:rPr dirty="0"/>
              <a:t> log </a:t>
            </a:r>
            <a:r>
              <a:rPr i="1" dirty="0"/>
              <a:t>n</a:t>
            </a:r>
            <a:r>
              <a:rPr dirty="0"/>
              <a:t>)</a:t>
            </a:r>
          </a:p>
        </p:txBody>
      </p:sp>
      <mc:AlternateContent xmlns:mc="http://schemas.openxmlformats.org/markup-compatibility/2006" xmlns:a14="http://schemas.microsoft.com/office/drawing/2010/main">
        <mc:Choice Requires="a14">
          <p:sp>
            <p:nvSpPr>
              <p:cNvPr id="33" name="文本框 32"/>
              <p:cNvSpPr txBox="1"/>
              <p:nvPr/>
            </p:nvSpPr>
            <p:spPr>
              <a:xfrm>
                <a:off x="1964323" y="1786540"/>
                <a:ext cx="5002973" cy="486736"/>
              </a:xfrm>
              <a:prstGeom prst="rect">
                <a:avLst/>
              </a:prstGeom>
              <a:noFill/>
            </p:spPr>
            <p:txBody>
              <a:bodyPr wrap="none" rtlCol="0">
                <a:spAutoFit/>
              </a:bodyPr>
              <a:lstStyle/>
              <a:p>
                <a:r>
                  <a:rPr lang="en-US" altLang="zh-CN" dirty="0" smtClean="0"/>
                  <a:t>DFT: </a:t>
                </a:r>
                <a14:m>
                  <m:oMath xmlns:m="http://schemas.openxmlformats.org/officeDocument/2006/math">
                    <m:r>
                      <a:rPr lang="en-US" altLang="zh-CN" b="0" i="1" smtClean="0">
                        <a:latin typeface="Cambria Math" panose="02040503050406030204" pitchFamily="18" charset="0"/>
                      </a:rPr>
                      <m:t>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𝑛</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𝑘𝑛</m:t>
                                </m:r>
                              </m:sup>
                            </m:sSubSup>
                          </m:e>
                        </m:nary>
                      </m:e>
                    </m:nary>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64323" y="1786540"/>
                <a:ext cx="5002973" cy="486736"/>
              </a:xfrm>
              <a:prstGeom prst="rect">
                <a:avLst/>
              </a:prstGeom>
              <a:blipFill>
                <a:blip r:embed="rId8"/>
                <a:stretch>
                  <a:fillRect l="-974"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120696" y="1769249"/>
                <a:ext cx="1539844" cy="5006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𝑘</m:t>
                              </m:r>
                            </m:num>
                            <m:den>
                              <m:r>
                                <a:rPr lang="en-US" altLang="zh-CN" i="1">
                                  <a:latin typeface="Cambria Math" panose="02040503050406030204" pitchFamily="18" charset="0"/>
                                </a:rPr>
                                <m:t>𝑁</m:t>
                              </m:r>
                            </m:den>
                          </m:f>
                        </m:sup>
                      </m:sSup>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120696" y="1769249"/>
                <a:ext cx="1539844" cy="50065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9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1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13"/>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25"/>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2" grpId="0" animBg="1" advAuto="0"/>
      <p:bldP spid="13" grpId="0" animBg="1" advAuto="0"/>
      <p:bldP spid="14" grpId="0" animBg="1" advAuto="0"/>
      <p:bldP spid="17" grpId="0" animBg="1" advAuto="0"/>
      <p:bldP spid="18" grpId="0" animBg="1" advAuto="0"/>
      <p:bldP spid="21" grpId="0" animBg="1" advAuto="0"/>
      <p:bldP spid="22" grpId="0" animBg="1" advAuto="0"/>
      <p:bldP spid="25" grpId="0" animBg="1" advAuto="0"/>
      <p:bldP spid="26" grpId="0" animBg="1" advAuto="0"/>
      <p:bldP spid="3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417638"/>
            <a:ext cx="8229600" cy="4708525"/>
          </a:xfrm>
        </p:spPr>
        <p:txBody>
          <a:bodyPr/>
          <a:lstStyle/>
          <a:p>
            <a:pPr algn="just"/>
            <a:r>
              <a:rPr lang="en-US" altLang="zh-CN" b="1" dirty="0"/>
              <a:t>Coefficient </a:t>
            </a:r>
            <a:r>
              <a:rPr lang="en-US" altLang="zh-CN" b="1" dirty="0">
                <a:latin typeface="Times"/>
                <a:ea typeface="Times"/>
                <a:cs typeface="Times"/>
                <a:sym typeface="Times"/>
              </a:rPr>
              <a:t>⇒</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 </a:t>
            </a:r>
            <a:r>
              <a:rPr lang="en-US" altLang="zh-CN" i="1" spc="240" dirty="0" err="1" smtClean="0">
                <a:solidFill>
                  <a:srgbClr val="000000"/>
                </a:solidFill>
                <a:uFill>
                  <a:solidFill>
                    <a:srgbClr val="000000"/>
                  </a:solidFill>
                </a:uFill>
                <a:latin typeface="Times"/>
                <a:ea typeface="Times"/>
                <a:cs typeface="Times"/>
                <a:sym typeface="Times"/>
              </a:rPr>
              <a:t>x</a:t>
            </a:r>
            <a:r>
              <a:rPr lang="en-US" altLang="zh-CN" i="1" baseline="42999" dirty="0" err="1" smtClean="0">
                <a:solidFill>
                  <a:srgbClr val="000000"/>
                </a:solidFill>
                <a:uFill>
                  <a:solidFill>
                    <a:srgbClr val="000000"/>
                  </a:solidFill>
                </a:uFill>
                <a:latin typeface="Times"/>
                <a:ea typeface="Times"/>
                <a:cs typeface="Times"/>
                <a:sym typeface="Times"/>
              </a:rPr>
              <a:t>n</a:t>
            </a:r>
            <a:r>
              <a:rPr lang="en-US" altLang="zh-CN" baseline="42999" dirty="0" smtClean="0">
                <a:solidFill>
                  <a:srgbClr val="000000"/>
                </a:solidFill>
                <a:uFill>
                  <a:solidFill>
                    <a:srgbClr val="000000"/>
                  </a:solidFill>
                </a:uFill>
                <a:latin typeface="Times"/>
                <a:ea typeface="Times"/>
                <a:cs typeface="Times"/>
                <a:sym typeface="Times"/>
              </a:rPr>
              <a:t>–1</a:t>
            </a:r>
            <a:r>
              <a:rPr lang="en-US" altLang="zh-CN" dirty="0" smtClean="0">
                <a:solidFill>
                  <a:srgbClr val="000000"/>
                </a:solidFill>
                <a:uFill>
                  <a:solidFill>
                    <a:srgbClr val="000000"/>
                  </a:solidFill>
                </a:uFill>
              </a:rPr>
              <a:t>,evaluate </a:t>
            </a:r>
            <a:r>
              <a:rPr lang="en-US" altLang="zh-CN" dirty="0">
                <a:solidFill>
                  <a:srgbClr val="000000"/>
                </a:solidFill>
                <a:uFill>
                  <a:solidFill>
                    <a:srgbClr val="000000"/>
                  </a:solidFill>
                </a:uFill>
              </a:rPr>
              <a:t>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smtClean="0">
                <a:solidFill>
                  <a:srgbClr val="000000"/>
                </a:solidFill>
                <a:uFill>
                  <a:solidFill>
                    <a:srgbClr val="000000"/>
                  </a:solidFill>
                </a:uFill>
              </a:rPr>
              <a:t>.</a:t>
            </a: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r>
              <a:rPr lang="en-US" altLang="zh-CN"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matrix–vector multiply (or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Horner’s).</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extLst/>
          </a:blip>
          <a:stretch>
            <a:fillRect/>
          </a:stretch>
        </p:blipFill>
        <p:spPr>
          <a:xfrm>
            <a:off x="2123728" y="2564904"/>
            <a:ext cx="4896544" cy="1800200"/>
          </a:xfrm>
          <a:prstGeom prst="rect">
            <a:avLst/>
          </a:prstGeom>
          <a:ln w="12700">
            <a:miter lim="400000"/>
          </a:ln>
        </p:spPr>
      </p:pic>
    </p:spTree>
    <p:extLst>
      <p:ext uri="{BB962C8B-B14F-4D97-AF65-F5344CB8AC3E}">
        <p14:creationId xmlns:p14="http://schemas.microsoft.com/office/powerpoint/2010/main" val="41836357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340768"/>
            <a:ext cx="8363272" cy="4785395"/>
          </a:xfrm>
        </p:spPr>
        <p:txBody>
          <a:bodyPr>
            <a:normAutofit/>
          </a:bodyPr>
          <a:lstStyle/>
          <a:p>
            <a:pPr algn="just"/>
            <a:r>
              <a:rPr lang="en-US" altLang="zh-CN" b="1" dirty="0"/>
              <a:t>Point-value </a:t>
            </a:r>
            <a:r>
              <a:rPr lang="en-US" altLang="zh-CN" b="1" dirty="0">
                <a:latin typeface="Symbol"/>
                <a:ea typeface="Symbol"/>
                <a:cs typeface="Symbol"/>
                <a:sym typeface="Symbol"/>
              </a:rPr>
              <a:t>Þ</a:t>
            </a:r>
            <a:r>
              <a:rPr lang="en-US" altLang="zh-CN" b="1" dirty="0"/>
              <a:t> coefficient.  </a:t>
            </a:r>
            <a:r>
              <a:rPr lang="en-US" altLang="zh-CN" dirty="0">
                <a:solidFill>
                  <a:srgbClr val="000000"/>
                </a:solidFill>
                <a:uFill>
                  <a:solidFill>
                    <a:srgbClr val="000000"/>
                  </a:solidFill>
                </a:uFill>
              </a:rPr>
              <a:t>Given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and </a:t>
            </a:r>
            <a:r>
              <a:rPr lang="en-US" altLang="zh-CN" dirty="0" smtClean="0">
                <a:solidFill>
                  <a:srgbClr val="000000"/>
                </a:solidFill>
                <a:uFill>
                  <a:solidFill>
                    <a:srgbClr val="000000"/>
                  </a:solidFill>
                </a:uFill>
              </a:rPr>
              <a:t>values</a:t>
            </a:r>
            <a:r>
              <a:rPr lang="en-US" altLang="zh-CN" i="1" dirty="0" smtClean="0">
                <a:solidFill>
                  <a:srgbClr val="000000"/>
                </a:solidFill>
                <a:uFill>
                  <a:solidFill>
                    <a:srgbClr val="000000"/>
                  </a:solidFill>
                </a:uFill>
                <a:latin typeface="Times"/>
                <a:ea typeface="Times"/>
                <a:cs typeface="Times"/>
                <a:sym typeface="Times"/>
              </a:rPr>
              <a:t>y</a:t>
            </a:r>
            <a:r>
              <a:rPr lang="en-US" altLang="zh-CN" baseline="-20250" dirty="0" smtClean="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y</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find unique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that </a:t>
            </a:r>
            <a:r>
              <a:rPr lang="en-US" altLang="zh-CN" dirty="0" smtClean="0">
                <a:solidFill>
                  <a:srgbClr val="000000"/>
                </a:solidFill>
                <a:uFill>
                  <a:solidFill>
                    <a:srgbClr val="000000"/>
                  </a:solidFill>
                </a:uFill>
              </a:rPr>
              <a:t>has given </a:t>
            </a:r>
            <a:r>
              <a:rPr lang="en-US" altLang="zh-CN" dirty="0">
                <a:solidFill>
                  <a:srgbClr val="000000"/>
                </a:solidFill>
                <a:uFill>
                  <a:solidFill>
                    <a:srgbClr val="000000"/>
                  </a:solidFill>
                </a:uFill>
              </a:rPr>
              <a:t>values at given points.</a:t>
            </a: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smtClean="0">
              <a:solidFill>
                <a:srgbClr val="000000"/>
              </a:solidFill>
              <a:uFill>
                <a:solidFill>
                  <a:srgbClr val="000000"/>
                </a:solidFill>
              </a:uFill>
            </a:endParaRPr>
          </a:p>
          <a:p>
            <a:r>
              <a:rPr lang="en-US" altLang="zh-CN" b="1"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Gaussian elimination.</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extLst/>
          </a:blip>
          <a:stretch>
            <a:fillRect/>
          </a:stretch>
        </p:blipFill>
        <p:spPr>
          <a:xfrm>
            <a:off x="2123728" y="2564904"/>
            <a:ext cx="4896544" cy="1800200"/>
          </a:xfrm>
          <a:prstGeom prst="rect">
            <a:avLst/>
          </a:prstGeom>
          <a:ln w="12700">
            <a:miter lim="400000"/>
          </a:ln>
        </p:spPr>
      </p:pic>
      <p:grpSp>
        <p:nvGrpSpPr>
          <p:cNvPr id="7" name="组合 6"/>
          <p:cNvGrpSpPr/>
          <p:nvPr/>
        </p:nvGrpSpPr>
        <p:grpSpPr>
          <a:xfrm>
            <a:off x="4355976" y="4395067"/>
            <a:ext cx="4574522" cy="579130"/>
            <a:chOff x="4355976" y="4395067"/>
            <a:chExt cx="4574522" cy="579130"/>
          </a:xfrm>
        </p:grpSpPr>
        <p:sp>
          <p:nvSpPr>
            <p:cNvPr id="5" name="Vandermonde matrix is invertible iff xi distinct"/>
            <p:cNvSpPr txBox="1"/>
            <p:nvPr/>
          </p:nvSpPr>
          <p:spPr>
            <a:xfrm>
              <a:off x="4355976" y="4697198"/>
              <a:ext cx="457452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dirty="0" err="1">
                  <a:solidFill>
                    <a:srgbClr val="C00000"/>
                  </a:solidFill>
                </a:rPr>
                <a:t>Vandermonde</a:t>
              </a:r>
              <a:r>
                <a:rPr dirty="0">
                  <a:solidFill>
                    <a:srgbClr val="C00000"/>
                  </a:solidFill>
                </a:rPr>
                <a:t> matrix is invertible </a:t>
              </a:r>
              <a:r>
                <a:rPr dirty="0" smtClean="0">
                  <a:solidFill>
                    <a:srgbClr val="C00000"/>
                  </a:solidFill>
                </a:rPr>
                <a:t>if </a:t>
              </a:r>
              <a:r>
                <a:rPr sz="1800" i="1" dirty="0">
                  <a:solidFill>
                    <a:srgbClr val="C00000"/>
                  </a:solidFill>
                  <a:latin typeface="Times"/>
                  <a:ea typeface="Times"/>
                  <a:cs typeface="Times"/>
                  <a:sym typeface="Times"/>
                </a:rPr>
                <a:t>x</a:t>
              </a:r>
              <a:r>
                <a:rPr sz="1800" i="1" baseline="-5999" dirty="0">
                  <a:solidFill>
                    <a:srgbClr val="C00000"/>
                  </a:solidFill>
                  <a:latin typeface="Times"/>
                  <a:ea typeface="Times"/>
                  <a:cs typeface="Times"/>
                  <a:sym typeface="Times"/>
                </a:rPr>
                <a:t>i</a:t>
              </a:r>
              <a:r>
                <a:rPr dirty="0">
                  <a:solidFill>
                    <a:srgbClr val="C00000"/>
                  </a:solidFill>
                </a:rPr>
                <a:t> distinct</a:t>
              </a:r>
            </a:p>
          </p:txBody>
        </p:sp>
        <p:sp>
          <p:nvSpPr>
            <p:cNvPr id="6" name="Line"/>
            <p:cNvSpPr/>
            <p:nvPr/>
          </p:nvSpPr>
          <p:spPr>
            <a:xfrm>
              <a:off x="4668331" y="4395067"/>
              <a:ext cx="263709" cy="25806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035109" y="5659742"/>
            <a:ext cx="3860031" cy="723948"/>
            <a:chOff x="-328979" y="-1506"/>
            <a:chExt cx="3860029" cy="723946"/>
          </a:xfrm>
        </p:grpSpPr>
        <p:sp>
          <p:nvSpPr>
            <p:cNvPr id="9" name="or O(n2.38) via fast matrix multiplication"/>
            <p:cNvSpPr txBox="1"/>
            <p:nvPr/>
          </p:nvSpPr>
          <p:spPr>
            <a:xfrm>
              <a:off x="-328979" y="445442"/>
              <a:ext cx="3860029" cy="2769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dirty="0">
                  <a:solidFill>
                    <a:srgbClr val="C00000"/>
                  </a:solidFill>
                </a:rPr>
                <a:t>or </a:t>
              </a:r>
              <a:r>
                <a:rPr sz="1800" i="1" dirty="0">
                  <a:solidFill>
                    <a:srgbClr val="C00000"/>
                  </a:solidFill>
                  <a:latin typeface="Times"/>
                  <a:ea typeface="Times"/>
                  <a:cs typeface="Times"/>
                  <a:sym typeface="Times"/>
                </a:rPr>
                <a:t>O</a:t>
              </a:r>
              <a:r>
                <a:rPr sz="1800" dirty="0">
                  <a:solidFill>
                    <a:srgbClr val="C00000"/>
                  </a:solidFill>
                  <a:latin typeface="Times"/>
                  <a:ea typeface="Times"/>
                  <a:cs typeface="Times"/>
                  <a:sym typeface="Times"/>
                </a:rPr>
                <a:t>(</a:t>
              </a:r>
              <a:r>
                <a:rPr sz="1800" i="1" dirty="0">
                  <a:solidFill>
                    <a:srgbClr val="C00000"/>
                  </a:solidFill>
                  <a:latin typeface="Times"/>
                  <a:ea typeface="Times"/>
                  <a:cs typeface="Times"/>
                  <a:sym typeface="Times"/>
                </a:rPr>
                <a:t>n</a:t>
              </a:r>
              <a:r>
                <a:rPr sz="1800" baseline="31999" dirty="0">
                  <a:solidFill>
                    <a:srgbClr val="C00000"/>
                  </a:solidFill>
                  <a:latin typeface="Times"/>
                  <a:ea typeface="Times"/>
                  <a:cs typeface="Times"/>
                  <a:sym typeface="Times"/>
                </a:rPr>
                <a:t>2.38</a:t>
              </a:r>
              <a:r>
                <a:rPr sz="1800" dirty="0">
                  <a:solidFill>
                    <a:srgbClr val="C00000"/>
                  </a:solidFill>
                  <a:latin typeface="Times"/>
                  <a:ea typeface="Times"/>
                  <a:cs typeface="Times"/>
                  <a:sym typeface="Times"/>
                </a:rPr>
                <a:t>)</a:t>
              </a:r>
              <a:r>
                <a:rPr dirty="0">
                  <a:solidFill>
                    <a:srgbClr val="C00000"/>
                  </a:solidFill>
                </a:rPr>
                <a:t> via fast matrix multiplication</a:t>
              </a:r>
            </a:p>
          </p:txBody>
        </p:sp>
        <p:sp>
          <p:nvSpPr>
            <p:cNvPr id="10" name="Line"/>
            <p:cNvSpPr/>
            <p:nvPr/>
          </p:nvSpPr>
          <p:spPr>
            <a:xfrm>
              <a:off x="-7860" y="-1506"/>
              <a:ext cx="367900" cy="38058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13750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5</a:t>
            </a:r>
            <a:endParaRPr lang="zh-CN" altLang="en-US" dirty="0"/>
          </a:p>
        </p:txBody>
      </p:sp>
      <p:sp>
        <p:nvSpPr>
          <p:cNvPr id="3" name="内容占位符 2"/>
          <p:cNvSpPr>
            <a:spLocks noGrp="1"/>
          </p:cNvSpPr>
          <p:nvPr>
            <p:ph idx="1"/>
          </p:nvPr>
        </p:nvSpPr>
        <p:spPr/>
        <p:txBody>
          <a:bodyPr>
            <a:normAutofit fontScale="92500" lnSpcReduction="10000"/>
          </a:bodyPr>
          <a:lstStyle/>
          <a:p>
            <a:pPr algn="just">
              <a:defRPr b="1">
                <a:latin typeface="Lucida Grande"/>
                <a:ea typeface="Lucida Grande"/>
                <a:cs typeface="Lucida Grande"/>
                <a:sym typeface="Lucida Grande"/>
              </a:defRPr>
            </a:pPr>
            <a:r>
              <a:rPr lang="en-US" altLang="zh-CN" dirty="0"/>
              <a:t>Which divide-and-conquer approach to use to </a:t>
            </a:r>
            <a:r>
              <a:rPr lang="en-US" altLang="zh-CN" dirty="0" smtClean="0"/>
              <a:t>evaluate </a:t>
            </a:r>
            <a:r>
              <a:rPr lang="en-US" altLang="zh-CN" dirty="0"/>
              <a:t>polynomials?</a:t>
            </a:r>
          </a:p>
          <a:p>
            <a:pPr marL="0" indent="0" algn="just">
              <a:buNone/>
              <a:defRPr b="1">
                <a:latin typeface="Lucida Grande"/>
                <a:ea typeface="Lucida Grande"/>
                <a:cs typeface="Lucida Grande"/>
                <a:sym typeface="Lucida Grande"/>
              </a:defRPr>
            </a:pPr>
            <a:r>
              <a:rPr lang="en-US" altLang="zh-CN" dirty="0"/>
              <a:t/>
            </a:r>
            <a:br>
              <a:rPr lang="en-US" altLang="zh-CN" dirty="0"/>
            </a:br>
            <a:endParaRPr lang="en-US" altLang="zh-CN" dirty="0"/>
          </a:p>
          <a:p>
            <a:pPr marL="800100" lvl="1" indent="-342900" algn="just">
              <a:buAutoNum type="alphaUcPeriod"/>
              <a:defRPr b="0"/>
            </a:pPr>
            <a:r>
              <a:rPr lang="en-US" altLang="zh-CN" dirty="0" smtClean="0">
                <a:solidFill>
                  <a:srgbClr val="000000"/>
                </a:solidFill>
                <a:uFill>
                  <a:solidFill>
                    <a:srgbClr val="000000"/>
                  </a:solidFill>
                </a:uFill>
              </a:rPr>
              <a:t>Divide </a:t>
            </a:r>
            <a:r>
              <a:rPr lang="en-US" altLang="zh-CN" dirty="0">
                <a:solidFill>
                  <a:srgbClr val="000000"/>
                </a:solidFill>
                <a:uFill>
                  <a:solidFill>
                    <a:srgbClr val="000000"/>
                  </a:solidFill>
                </a:uFill>
              </a:rPr>
              <a:t>polynomial into low- and high-degree terms</a:t>
            </a:r>
            <a:r>
              <a:rPr lang="en-US" altLang="zh-CN" dirty="0" smtClean="0">
                <a:solidFill>
                  <a:srgbClr val="000000"/>
                </a:solidFill>
                <a:uFill>
                  <a:solidFill>
                    <a:srgbClr val="000000"/>
                  </a:solidFill>
                </a:uFill>
              </a:rPr>
              <a:t>.</a:t>
            </a:r>
          </a:p>
          <a:p>
            <a:pPr marL="457200" lvl="1" indent="0" algn="just">
              <a:buNone/>
              <a:defRPr b="0"/>
            </a:pPr>
            <a:r>
              <a:rPr lang="en-US" altLang="zh-CN" dirty="0" smtClean="0">
                <a:solidFill>
                  <a:srgbClr val="000000"/>
                </a:solidFill>
                <a:uFill>
                  <a:solidFill>
                    <a:srgbClr val="000000"/>
                  </a:solidFill>
                </a:uFill>
              </a:rPr>
              <a:t/>
            </a:r>
            <a:br>
              <a:rPr lang="en-US" altLang="zh-CN" dirty="0" smtClean="0">
                <a:solidFill>
                  <a:srgbClr val="000000"/>
                </a:solidFill>
                <a:uFill>
                  <a:solidFill>
                    <a:srgbClr val="000000"/>
                  </a:solidFill>
                </a:uFill>
              </a:rPr>
            </a:br>
            <a:r>
              <a:rPr lang="en-US" altLang="zh-CN" dirty="0" smtClean="0">
                <a:solidFill>
                  <a:srgbClr val="000000"/>
                </a:solidFill>
                <a:uFill>
                  <a:solidFill>
                    <a:srgbClr val="000000"/>
                  </a:solidFill>
                </a:uFill>
              </a:rPr>
              <a:t/>
            </a:r>
            <a:br>
              <a:rPr lang="en-US" altLang="zh-CN" dirty="0" smtClean="0">
                <a:solidFill>
                  <a:srgbClr val="000000"/>
                </a:solidFill>
                <a:uFill>
                  <a:solidFill>
                    <a:srgbClr val="000000"/>
                  </a:solidFill>
                </a:uFill>
              </a:rPr>
            </a:br>
            <a:r>
              <a:rPr lang="en-US" altLang="zh-CN" dirty="0" smtClean="0">
                <a:solidFill>
                  <a:srgbClr val="000000"/>
                </a:solidFill>
                <a:uFill>
                  <a:solidFill>
                    <a:srgbClr val="000000"/>
                  </a:solidFill>
                </a:uFill>
              </a:rPr>
              <a:t/>
            </a:r>
            <a:br>
              <a:rPr lang="en-US" altLang="zh-CN" dirty="0" smtClean="0">
                <a:solidFill>
                  <a:srgbClr val="000000"/>
                </a:solidFill>
                <a:uFill>
                  <a:solidFill>
                    <a:srgbClr val="000000"/>
                  </a:solidFill>
                </a:uFill>
              </a:rPr>
            </a:br>
            <a:endParaRPr lang="en-US" altLang="zh-CN" dirty="0" smtClean="0">
              <a:solidFill>
                <a:srgbClr val="000000"/>
              </a:solidFill>
              <a:uFill>
                <a:solidFill>
                  <a:srgbClr val="000000"/>
                </a:solidFill>
              </a:uFill>
            </a:endParaRPr>
          </a:p>
          <a:p>
            <a:pPr marL="457200" lvl="1" indent="0" algn="just">
              <a:buNone/>
              <a:defRPr b="0"/>
            </a:pPr>
            <a:r>
              <a:rPr lang="en-US" altLang="zh-CN" dirty="0" smtClean="0">
                <a:solidFill>
                  <a:srgbClr val="000000"/>
                </a:solidFill>
                <a:uFill>
                  <a:solidFill>
                    <a:srgbClr val="000000"/>
                  </a:solidFill>
                </a:uFill>
              </a:rPr>
              <a:t>B. Divide </a:t>
            </a:r>
            <a:r>
              <a:rPr lang="en-US" altLang="zh-CN" dirty="0">
                <a:solidFill>
                  <a:srgbClr val="000000"/>
                </a:solidFill>
                <a:uFill>
                  <a:solidFill>
                    <a:srgbClr val="000000"/>
                  </a:solidFill>
                </a:uFill>
              </a:rPr>
              <a:t>polynomial into even- and odd-degree terms</a:t>
            </a:r>
            <a:r>
              <a:rPr lang="en-US" altLang="zh-CN" dirty="0" smtClean="0">
                <a:solidFill>
                  <a:srgbClr val="000000"/>
                </a:solidFill>
                <a:uFill>
                  <a:solidFill>
                    <a:srgbClr val="000000"/>
                  </a:solidFill>
                </a:uFill>
              </a:rPr>
              <a:t>.</a:t>
            </a:r>
          </a:p>
          <a:p>
            <a:pPr marL="457200" lvl="1" indent="0" algn="just">
              <a:buNone/>
              <a:defRPr b="0"/>
            </a:pP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smtClean="0">
                <a:solidFill>
                  <a:srgbClr val="000000"/>
                </a:solidFill>
                <a:uFill>
                  <a:solidFill>
                    <a:srgbClr val="000000"/>
                  </a:solidFill>
                </a:uFill>
              </a:rPr>
              <a:t>C. Either </a:t>
            </a:r>
            <a:r>
              <a:rPr lang="en-US" altLang="zh-CN" dirty="0">
                <a:solidFill>
                  <a:srgbClr val="000000"/>
                </a:solidFill>
                <a:uFill>
                  <a:solidFill>
                    <a:srgbClr val="000000"/>
                  </a:solidFill>
                </a:uFill>
              </a:rPr>
              <a:t>A or B.</a:t>
            </a:r>
          </a:p>
          <a:p>
            <a:pPr marL="457200" lvl="1" indent="0" algn="just">
              <a:buNone/>
              <a:defRPr b="0"/>
            </a:pPr>
            <a:r>
              <a:rPr lang="en-US" altLang="zh-CN" dirty="0" smtClean="0">
                <a:solidFill>
                  <a:srgbClr val="000000"/>
                </a:solidFill>
                <a:uFill>
                  <a:solidFill>
                    <a:srgbClr val="000000"/>
                  </a:solidFill>
                </a:uFill>
              </a:rPr>
              <a:t>D. Neither </a:t>
            </a:r>
            <a:r>
              <a:rPr lang="en-US" altLang="zh-CN" dirty="0">
                <a:solidFill>
                  <a:srgbClr val="000000"/>
                </a:solidFill>
                <a:uFill>
                  <a:solidFill>
                    <a:srgbClr val="000000"/>
                  </a:solidFill>
                </a:uFill>
              </a:rPr>
              <a:t>A nor B</a:t>
            </a:r>
            <a:r>
              <a:rPr lang="en-US" altLang="zh-CN" dirty="0" smtClean="0">
                <a:solidFill>
                  <a:srgbClr val="000000"/>
                </a:solidFill>
                <a:uFill>
                  <a:solidFill>
                    <a:srgbClr val="000000"/>
                  </a:solidFill>
                </a:uFill>
              </a:rPr>
              <a:t>.</a:t>
            </a:r>
            <a:endParaRPr lang="zh-CN" altLang="en-US" dirty="0"/>
          </a:p>
        </p:txBody>
      </p:sp>
      <p:sp>
        <p:nvSpPr>
          <p:cNvPr id="4" name="A(x)   =  a0 + a1 x + a2 x2 + a3 x3 + a4 x4  + a5 x5  + a6 x6  + a7 x7."/>
          <p:cNvSpPr txBox="1"/>
          <p:nvPr/>
        </p:nvSpPr>
        <p:spPr>
          <a:xfrm>
            <a:off x="1310690" y="2223646"/>
            <a:ext cx="6522619" cy="528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ts val="3800"/>
              </a:lnSpc>
              <a:buClrTx/>
              <a:buFontTx/>
              <a:tabLst>
                <a:tab pos="1244600" algn="l"/>
              </a:tabLst>
              <a:defRPr sz="2400">
                <a:solidFill>
                  <a:srgbClr val="000000"/>
                </a:solidFill>
              </a:defRPr>
            </a:pPr>
            <a:r>
              <a:rPr sz="2000" i="1" dirty="0">
                <a:latin typeface="Times"/>
                <a:ea typeface="Times"/>
                <a:cs typeface="Times"/>
                <a:sym typeface="Times"/>
              </a:rPr>
              <a:t>A</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4</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5</a:t>
            </a:r>
            <a:r>
              <a:rPr sz="2000" i="1" baseline="30500" dirty="0">
                <a:latin typeface="Times"/>
                <a:ea typeface="Times"/>
                <a:cs typeface="Times"/>
                <a:sym typeface="Times"/>
              </a:rPr>
              <a:t>  </a:t>
            </a:r>
            <a:r>
              <a:rPr sz="2000" i="1" dirty="0">
                <a:latin typeface="Times"/>
                <a:ea typeface="Times"/>
                <a:cs typeface="Times"/>
                <a:sym typeface="Times"/>
              </a:rPr>
              <a:t>+ </a:t>
            </a:r>
            <a:r>
              <a:rPr sz="2000" i="1" dirty="0" smtClean="0">
                <a:latin typeface="Times"/>
                <a:ea typeface="Times"/>
                <a:cs typeface="Times"/>
                <a:sym typeface="Times"/>
              </a:rPr>
              <a:t>a</a:t>
            </a:r>
            <a:r>
              <a:rPr sz="2000" baseline="-20250" dirty="0" smtClean="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6</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7</a:t>
            </a:r>
            <a:r>
              <a:rPr sz="2000" i="1" dirty="0">
                <a:latin typeface="Times"/>
                <a:ea typeface="Times"/>
                <a:cs typeface="Times"/>
                <a:sym typeface="Times"/>
              </a:rPr>
              <a:t>.</a:t>
            </a:r>
          </a:p>
        </p:txBody>
      </p:sp>
      <p:sp>
        <p:nvSpPr>
          <p:cNvPr id="5" name="Alow(x)    =  a0 + a1 x + a2 x2 + a3 x3.…"/>
          <p:cNvSpPr txBox="1"/>
          <p:nvPr/>
        </p:nvSpPr>
        <p:spPr>
          <a:xfrm>
            <a:off x="1763688" y="2952661"/>
            <a:ext cx="4453142"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low</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high</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4</a:t>
            </a:r>
            <a:r>
              <a:rPr sz="2000" i="1" dirty="0">
                <a:latin typeface="Times"/>
                <a:ea typeface="Times"/>
                <a:cs typeface="Times"/>
                <a:sym typeface="Times"/>
              </a:rPr>
              <a:t> + a</a:t>
            </a:r>
            <a:r>
              <a:rPr sz="2000" baseline="-20250" dirty="0">
                <a:latin typeface="Times"/>
                <a:ea typeface="Times"/>
                <a:cs typeface="Times"/>
                <a:sym typeface="Times"/>
              </a:rPr>
              <a:t>5 </a:t>
            </a:r>
            <a:r>
              <a:rPr sz="2000" i="1" dirty="0">
                <a:latin typeface="Times"/>
                <a:ea typeface="Times"/>
                <a:cs typeface="Times"/>
                <a:sym typeface="Times"/>
              </a:rPr>
              <a:t>x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6" name="Aeven(x)  =  a0 + a2 x + a4 x2 + a6 x3.…"/>
          <p:cNvSpPr txBox="1"/>
          <p:nvPr/>
        </p:nvSpPr>
        <p:spPr>
          <a:xfrm>
            <a:off x="1763688" y="4236565"/>
            <a:ext cx="4397038"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even</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2 </a:t>
            </a:r>
            <a:r>
              <a:rPr sz="2000" i="1" dirty="0">
                <a:latin typeface="Times"/>
                <a:ea typeface="Times"/>
                <a:cs typeface="Times"/>
                <a:sym typeface="Times"/>
              </a:rPr>
              <a:t>x +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odd</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1</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 +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7" name="圆角矩形 6"/>
          <p:cNvSpPr/>
          <p:nvPr/>
        </p:nvSpPr>
        <p:spPr>
          <a:xfrm>
            <a:off x="868891" y="5157192"/>
            <a:ext cx="483106"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09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72635" y="3898890"/>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635" y="1417638"/>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Divide-and-conquer</a:t>
            </a:r>
            <a:endParaRPr lang="zh-CN" altLang="en-US" dirty="0"/>
          </a:p>
        </p:txBody>
      </p:sp>
      <p:sp>
        <p:nvSpPr>
          <p:cNvPr id="3" name="内容占位符 2"/>
          <p:cNvSpPr>
            <a:spLocks noGrp="1"/>
          </p:cNvSpPr>
          <p:nvPr>
            <p:ph idx="1"/>
          </p:nvPr>
        </p:nvSpPr>
        <p:spPr/>
        <p:txBody>
          <a:bodyPr/>
          <a:lstStyle/>
          <a:p>
            <a:r>
              <a:rPr lang="en-US" altLang="zh-CN" dirty="0"/>
              <a:t>Decimation in time.  </a:t>
            </a:r>
            <a:r>
              <a:rPr lang="en-US" altLang="zh-CN" dirty="0">
                <a:solidFill>
                  <a:srgbClr val="000000"/>
                </a:solidFill>
                <a:uFill>
                  <a:solidFill>
                    <a:srgbClr val="000000"/>
                  </a:solidFill>
                </a:uFill>
              </a:rPr>
              <a:t>Divide into even- and odd- 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 </a:t>
            </a:r>
            <a:endParaRPr lang="en-US" altLang="zh-CN" dirty="0" smtClean="0">
              <a:latin typeface="Times"/>
              <a:ea typeface="Times"/>
              <a:cs typeface="Times"/>
              <a:sym typeface="Times"/>
            </a:endParaRPr>
          </a:p>
          <a:p>
            <a:pPr lvl="1"/>
            <a:endParaRPr lang="en-US" altLang="zh-CN" dirty="0">
              <a:latin typeface="Times"/>
              <a:ea typeface="Times"/>
              <a:cs typeface="Times"/>
              <a:sym typeface="Times"/>
            </a:endParaRPr>
          </a:p>
          <a:p>
            <a:endParaRPr lang="en-US" altLang="zh-CN" dirty="0" smtClean="0"/>
          </a:p>
          <a:p>
            <a:r>
              <a:rPr lang="en-US" altLang="zh-CN" dirty="0" smtClean="0"/>
              <a:t>Decimation </a:t>
            </a:r>
            <a:r>
              <a:rPr lang="en-US" altLang="zh-CN" dirty="0"/>
              <a:t>in frequency.  </a:t>
            </a:r>
            <a:r>
              <a:rPr lang="en-US" altLang="zh-CN" dirty="0">
                <a:solidFill>
                  <a:srgbClr val="000000"/>
                </a:solidFill>
                <a:uFill>
                  <a:solidFill>
                    <a:srgbClr val="000000"/>
                  </a:solidFill>
                </a:uFill>
              </a:rPr>
              <a:t>Divide into low- and high-degree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4</a:t>
            </a:r>
            <a:r>
              <a:rPr lang="en-US" altLang="zh-CN" i="1" dirty="0">
                <a:latin typeface="Times"/>
                <a:ea typeface="Times"/>
                <a:cs typeface="Times"/>
                <a:sym typeface="Times"/>
              </a:rPr>
              <a:t> + a</a:t>
            </a:r>
            <a:r>
              <a:rPr lang="en-US" altLang="zh-CN" baseline="-20250" dirty="0">
                <a:latin typeface="Times"/>
                <a:ea typeface="Times"/>
                <a:cs typeface="Times"/>
                <a:sym typeface="Times"/>
              </a:rPr>
              <a:t>5 </a:t>
            </a:r>
            <a:r>
              <a:rPr lang="en-US" altLang="zh-CN" i="1" dirty="0">
                <a:latin typeface="Times"/>
                <a:ea typeface="Times"/>
                <a:cs typeface="Times"/>
                <a:sym typeface="Times"/>
              </a:rPr>
              <a:t>x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x</a:t>
            </a:r>
            <a:r>
              <a:rPr lang="en-US" altLang="zh-CN" baseline="42999" dirty="0">
                <a:latin typeface="Times"/>
                <a:ea typeface="Times"/>
                <a:cs typeface="Times"/>
                <a:sym typeface="Times"/>
              </a:rPr>
              <a:t>4</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p>
          <a:p>
            <a:endParaRPr lang="zh-CN" altLang="en-US" dirty="0"/>
          </a:p>
        </p:txBody>
      </p:sp>
      <p:sp>
        <p:nvSpPr>
          <p:cNvPr id="6" name="Cooley–Tukey radix 2 FFT"/>
          <p:cNvSpPr txBox="1"/>
          <p:nvPr/>
        </p:nvSpPr>
        <p:spPr>
          <a:xfrm>
            <a:off x="5220072" y="3073640"/>
            <a:ext cx="2798366" cy="33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solidFill>
                  <a:srgbClr val="000000"/>
                </a:solidFill>
                <a:latin typeface="Lucida Grande"/>
                <a:ea typeface="Lucida Grande"/>
                <a:cs typeface="Lucida Grande"/>
                <a:sym typeface="Lucida Grande"/>
              </a:defRPr>
            </a:pPr>
            <a:r>
              <a:rPr dirty="0"/>
              <a:t>Cooley</a:t>
            </a:r>
            <a:r>
              <a:rPr sz="1500" dirty="0"/>
              <a:t>–</a:t>
            </a:r>
            <a:r>
              <a:rPr dirty="0"/>
              <a:t>Tukey radix 2 FFT</a:t>
            </a:r>
          </a:p>
        </p:txBody>
      </p:sp>
      <p:sp>
        <p:nvSpPr>
          <p:cNvPr id="7" name="Sande–Tukey radix 2 FFT"/>
          <p:cNvSpPr txBox="1"/>
          <p:nvPr/>
        </p:nvSpPr>
        <p:spPr>
          <a:xfrm>
            <a:off x="5364088" y="5525040"/>
            <a:ext cx="2713138" cy="33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solidFill>
                  <a:srgbClr val="000000"/>
                </a:solidFill>
                <a:latin typeface="Lucida Grande"/>
                <a:ea typeface="Lucida Grande"/>
                <a:cs typeface="Lucida Grande"/>
                <a:sym typeface="Lucida Grande"/>
              </a:defRPr>
            </a:pPr>
            <a:r>
              <a:rPr dirty="0"/>
              <a:t>Sande</a:t>
            </a:r>
            <a:r>
              <a:rPr sz="1500" dirty="0"/>
              <a:t>–</a:t>
            </a:r>
            <a:r>
              <a:rPr dirty="0"/>
              <a:t>Tukey radix 2 FFT</a:t>
            </a:r>
          </a:p>
        </p:txBody>
      </p:sp>
    </p:spTree>
    <p:extLst>
      <p:ext uri="{BB962C8B-B14F-4D97-AF65-F5344CB8AC3E}">
        <p14:creationId xmlns:p14="http://schemas.microsoft.com/office/powerpoint/2010/main" val="100399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smtClean="0">
                <a:solidFill>
                  <a:srgbClr val="000000"/>
                </a:solidFill>
                <a:uFill>
                  <a:solidFill>
                    <a:srgbClr val="000000"/>
                  </a:solidFill>
                </a:uFill>
                <a:latin typeface="Times"/>
                <a:ea typeface="Times"/>
                <a:cs typeface="Times"/>
                <a:sym typeface="Times"/>
              </a:rPr>
              <a:t>x</a:t>
            </a:r>
            <a:r>
              <a:rPr lang="en-US" altLang="zh-CN" i="1" baseline="42999" dirty="0" err="1" smtClean="0">
                <a:solidFill>
                  <a:srgbClr val="000000"/>
                </a:solidFill>
                <a:uFill>
                  <a:solidFill>
                    <a:srgbClr val="000000"/>
                  </a:solidFill>
                </a:uFill>
                <a:latin typeface="Times"/>
                <a:ea typeface="Times"/>
                <a:cs typeface="Times"/>
                <a:sym typeface="Times"/>
              </a:rPr>
              <a:t>n</a:t>
            </a:r>
            <a:r>
              <a:rPr lang="en-US" altLang="zh-CN" baseline="42999" dirty="0" smtClean="0">
                <a:solidFill>
                  <a:srgbClr val="000000"/>
                </a:solidFill>
                <a:uFill>
                  <a:solidFill>
                    <a:srgbClr val="000000"/>
                  </a:solidFill>
                </a:uFill>
                <a:latin typeface="Times"/>
                <a:ea typeface="Times"/>
                <a:cs typeface="Times"/>
                <a:sym typeface="Times"/>
              </a:rPr>
              <a:t>–1</a:t>
            </a:r>
            <a:r>
              <a:rPr lang="en-US" altLang="zh-CN" dirty="0" smtClean="0">
                <a:solidFill>
                  <a:srgbClr val="000000"/>
                </a:solidFill>
                <a:uFill>
                  <a:solidFill>
                    <a:srgbClr val="000000"/>
                  </a:solidFill>
                </a:uFill>
              </a:rPr>
              <a:t>,evaluate </a:t>
            </a:r>
            <a:r>
              <a:rPr lang="en-US" altLang="zh-CN" dirty="0">
                <a:solidFill>
                  <a:srgbClr val="000000"/>
                </a:solidFill>
                <a:uFill>
                  <a:solidFill>
                    <a:srgbClr val="000000"/>
                  </a:solidFill>
                </a:uFill>
              </a:rPr>
              <a:t>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smtClean="0"/>
          </a:p>
          <a:p>
            <a:r>
              <a:rPr lang="en-US" altLang="zh-CN" b="1" dirty="0" smtClean="0"/>
              <a:t>Divide</a:t>
            </a:r>
            <a:r>
              <a:rPr lang="en-US" altLang="zh-CN" b="1" dirty="0"/>
              <a:t>.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smtClean="0">
                <a:latin typeface="Times"/>
                <a:ea typeface="Times"/>
                <a:cs typeface="Times"/>
                <a:sym typeface="Times"/>
              </a:rPr>
              <a:t>=</a:t>
            </a:r>
            <a:r>
              <a:rPr lang="en-US" altLang="zh-CN" i="1" dirty="0" smtClean="0">
                <a:latin typeface="Times"/>
                <a:ea typeface="Times"/>
                <a:cs typeface="Times"/>
                <a:sym typeface="Times"/>
              </a:rPr>
              <a:t>  </a:t>
            </a:r>
            <a:r>
              <a:rPr lang="en-US" altLang="zh-CN" i="1" dirty="0">
                <a:latin typeface="Times"/>
                <a:ea typeface="Times"/>
                <a:cs typeface="Times"/>
                <a:sym typeface="Times"/>
              </a:rPr>
              <a:t>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smtClean="0">
                <a:latin typeface="Times"/>
                <a:ea typeface="Times"/>
                <a:cs typeface="Times"/>
                <a:sym typeface="Times"/>
              </a:rPr>
              <a:t>=</a:t>
            </a:r>
            <a:r>
              <a:rPr lang="en-US" altLang="zh-CN" i="1" dirty="0" smtClean="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smtClean="0"/>
          </a:p>
          <a:p>
            <a:r>
              <a:rPr lang="en-US" altLang="zh-CN" b="1" dirty="0" smtClean="0"/>
              <a:t>Intuition</a:t>
            </a:r>
            <a:r>
              <a:rPr lang="en-US" altLang="zh-CN" b="1" dirty="0"/>
              <a:t>.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baseline="-20250"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smtClean="0">
                <a:latin typeface="Times"/>
                <a:ea typeface="Times"/>
                <a:cs typeface="Times"/>
                <a:sym typeface="Times"/>
              </a:rPr>
              <a:t>=</a:t>
            </a:r>
            <a:r>
              <a:rPr lang="en-US" altLang="zh-CN" i="1" dirty="0" smtClean="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 </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smtClean="0">
                <a:latin typeface="Times"/>
                <a:ea typeface="Times"/>
                <a:cs typeface="Times"/>
                <a:sym typeface="Times"/>
              </a:rPr>
              <a:t>=</a:t>
            </a:r>
            <a:r>
              <a:rPr lang="en-US" altLang="zh-CN" i="1" dirty="0" smtClean="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i="1" spc="384"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a:t>
            </a:r>
          </a:p>
          <a:p>
            <a:endParaRPr lang="zh-CN" altLang="en-US" dirty="0"/>
          </a:p>
        </p:txBody>
      </p:sp>
      <p:grpSp>
        <p:nvGrpSpPr>
          <p:cNvPr id="4" name="Group"/>
          <p:cNvGrpSpPr/>
          <p:nvPr/>
        </p:nvGrpSpPr>
        <p:grpSpPr>
          <a:xfrm>
            <a:off x="4903990" y="5085184"/>
            <a:ext cx="4077324" cy="1384995"/>
            <a:chOff x="67791" y="-400326"/>
            <a:chExt cx="6287866" cy="1539963"/>
          </a:xfrm>
        </p:grpSpPr>
        <p:sp>
          <p:nvSpPr>
            <p:cNvPr id="5" name="Can evaluate polynomial of degree n-1 at 2 points by evaluating two polynomials of degree ½n - 1 at only 1 point."/>
            <p:cNvSpPr txBox="1"/>
            <p:nvPr/>
          </p:nvSpPr>
          <p:spPr>
            <a:xfrm>
              <a:off x="1326454" y="-400326"/>
              <a:ext cx="5029203" cy="1539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a:t>
              </a:r>
              <a:r>
                <a:rPr dirty="0" smtClean="0"/>
                <a:t>n-1</a:t>
              </a:r>
              <a:r>
                <a:rPr lang="en-US" dirty="0" smtClean="0"/>
                <a:t> </a:t>
              </a:r>
              <a:r>
                <a:rPr dirty="0" smtClean="0"/>
                <a:t>at </a:t>
              </a:r>
              <a:r>
                <a:rPr dirty="0"/>
                <a:t>2 points by evaluating two polynomials of degree ½n - 1 at only 1 point.</a:t>
              </a:r>
            </a:p>
          </p:txBody>
        </p:sp>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720162" y="2055122"/>
            <a:ext cx="3073598" cy="446218"/>
            <a:chOff x="-1127898" y="39775"/>
            <a:chExt cx="3073597" cy="446214"/>
          </a:xfrm>
        </p:grpSpPr>
        <p:sp>
          <p:nvSpPr>
            <p:cNvPr id="9" name="we get to choose which ones!"/>
            <p:cNvSpPr txBox="1"/>
            <p:nvPr/>
          </p:nvSpPr>
          <p:spPr>
            <a:xfrm>
              <a:off x="-1127898" y="208992"/>
              <a:ext cx="3073597" cy="2769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lang="en-US" dirty="0" smtClean="0">
                  <a:solidFill>
                    <a:srgbClr val="C00000"/>
                  </a:solidFill>
                </a:rPr>
                <a:t>W</a:t>
              </a:r>
              <a:r>
                <a:rPr dirty="0" smtClean="0">
                  <a:solidFill>
                    <a:srgbClr val="C00000"/>
                  </a:solidFill>
                </a:rPr>
                <a:t>e </a:t>
              </a:r>
              <a:r>
                <a:rPr dirty="0">
                  <a:solidFill>
                    <a:srgbClr val="C00000"/>
                  </a:solidFill>
                </a:rPr>
                <a:t>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16245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fontScale="92500" lnSpcReduction="10000"/>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smtClean="0">
                <a:solidFill>
                  <a:srgbClr val="000000"/>
                </a:solidFill>
                <a:uFill>
                  <a:solidFill>
                    <a:srgbClr val="000000"/>
                  </a:solidFill>
                </a:uFill>
                <a:latin typeface="Times"/>
                <a:ea typeface="Times"/>
                <a:cs typeface="Times"/>
                <a:sym typeface="Times"/>
              </a:rPr>
              <a:t>x</a:t>
            </a:r>
            <a:r>
              <a:rPr lang="en-US" altLang="zh-CN" i="1" baseline="42999" dirty="0" err="1" smtClean="0">
                <a:solidFill>
                  <a:srgbClr val="000000"/>
                </a:solidFill>
                <a:uFill>
                  <a:solidFill>
                    <a:srgbClr val="000000"/>
                  </a:solidFill>
                </a:uFill>
                <a:latin typeface="Times"/>
                <a:ea typeface="Times"/>
                <a:cs typeface="Times"/>
                <a:sym typeface="Times"/>
              </a:rPr>
              <a:t>n</a:t>
            </a:r>
            <a:r>
              <a:rPr lang="en-US" altLang="zh-CN" baseline="42999" dirty="0" smtClean="0">
                <a:solidFill>
                  <a:srgbClr val="000000"/>
                </a:solidFill>
                <a:uFill>
                  <a:solidFill>
                    <a:srgbClr val="000000"/>
                  </a:solidFill>
                </a:uFill>
                <a:latin typeface="Times"/>
                <a:ea typeface="Times"/>
                <a:cs typeface="Times"/>
                <a:sym typeface="Times"/>
              </a:rPr>
              <a:t>–1</a:t>
            </a:r>
            <a:r>
              <a:rPr lang="en-US" altLang="zh-CN" dirty="0" smtClean="0">
                <a:solidFill>
                  <a:srgbClr val="000000"/>
                </a:solidFill>
                <a:uFill>
                  <a:solidFill>
                    <a:srgbClr val="000000"/>
                  </a:solidFill>
                </a:uFill>
              </a:rPr>
              <a:t>,evaluate </a:t>
            </a:r>
            <a:r>
              <a:rPr lang="en-US" altLang="zh-CN" dirty="0">
                <a:solidFill>
                  <a:srgbClr val="000000"/>
                </a:solidFill>
                <a:uFill>
                  <a:solidFill>
                    <a:srgbClr val="000000"/>
                  </a:solidFill>
                </a:uFill>
              </a:rPr>
              <a:t>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smtClean="0"/>
          </a:p>
          <a:p>
            <a:r>
              <a:rPr lang="en-US" altLang="zh-CN" b="1" dirty="0" smtClean="0"/>
              <a:t>Divide</a:t>
            </a:r>
            <a:r>
              <a:rPr lang="en-US" altLang="zh-CN" b="1" dirty="0"/>
              <a:t>.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smtClean="0">
                <a:latin typeface="Times"/>
                <a:ea typeface="Times"/>
                <a:cs typeface="Times"/>
                <a:sym typeface="Times"/>
              </a:rPr>
              <a:t>=</a:t>
            </a:r>
            <a:r>
              <a:rPr lang="en-US" altLang="zh-CN" i="1" dirty="0" smtClean="0">
                <a:latin typeface="Times"/>
                <a:ea typeface="Times"/>
                <a:cs typeface="Times"/>
                <a:sym typeface="Times"/>
              </a:rPr>
              <a:t>  </a:t>
            </a:r>
            <a:r>
              <a:rPr lang="en-US" altLang="zh-CN" i="1" dirty="0">
                <a:latin typeface="Times"/>
                <a:ea typeface="Times"/>
                <a:cs typeface="Times"/>
                <a:sym typeface="Times"/>
              </a:rPr>
              <a:t>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smtClean="0">
                <a:latin typeface="Times"/>
                <a:ea typeface="Times"/>
                <a:cs typeface="Times"/>
                <a:sym typeface="Times"/>
              </a:rPr>
              <a:t>=</a:t>
            </a:r>
            <a:r>
              <a:rPr lang="en-US" altLang="zh-CN" i="1" dirty="0" smtClean="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smtClean="0"/>
          </a:p>
          <a:p>
            <a:r>
              <a:rPr lang="en-US" altLang="zh-CN" b="1" dirty="0" smtClean="0"/>
              <a:t>Intuition</a:t>
            </a:r>
            <a:r>
              <a:rPr lang="en-US" altLang="zh-CN" b="1" dirty="0"/>
              <a:t>.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smtClean="0">
                <a:latin typeface="Times"/>
                <a:ea typeface="Times"/>
                <a:cs typeface="Times"/>
                <a:sym typeface="Times"/>
              </a:rPr>
              <a:t>=</a:t>
            </a:r>
            <a:r>
              <a:rPr lang="it-IT" altLang="zh-CN" i="1" dirty="0" smtClean="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even</a:t>
            </a:r>
            <a:r>
              <a:rPr lang="it-IT" altLang="zh-CN" dirty="0">
                <a:latin typeface="Times"/>
                <a:ea typeface="Times"/>
                <a:cs typeface="Times"/>
                <a:sym typeface="Times"/>
              </a:rPr>
              <a:t>(1)	  </a:t>
            </a:r>
            <a:r>
              <a:rPr lang="it-IT" altLang="zh-CN" i="1" dirty="0" smtClean="0">
                <a:latin typeface="Times"/>
                <a:ea typeface="Times"/>
                <a:cs typeface="Times"/>
                <a:sym typeface="Times"/>
              </a:rPr>
              <a:t>+</a:t>
            </a:r>
            <a:r>
              <a:rPr lang="it-IT" altLang="zh-CN" dirty="0" smtClean="0">
                <a:latin typeface="Times"/>
                <a:ea typeface="Times"/>
                <a:cs typeface="Times"/>
                <a:sym typeface="Times"/>
              </a:rPr>
              <a:t>1</a:t>
            </a:r>
            <a:r>
              <a:rPr lang="it-IT" altLang="zh-CN" i="1" dirty="0" smtClean="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dirty="0" smtClean="0">
                <a:latin typeface="Times"/>
                <a:ea typeface="Times"/>
                <a:cs typeface="Times"/>
                <a:sym typeface="Times"/>
              </a:rPr>
              <a:t>)</a:t>
            </a:r>
            <a:r>
              <a:rPr lang="it-IT" altLang="zh-CN" i="1" dirty="0" smtClean="0">
                <a:latin typeface="Times"/>
                <a:ea typeface="Times"/>
                <a:cs typeface="Times"/>
                <a:sym typeface="Times"/>
              </a:rPr>
              <a:t>	</a:t>
            </a:r>
            <a:r>
              <a:rPr lang="it-IT" altLang="zh-CN" dirty="0" smtClean="0">
                <a:latin typeface="Times"/>
                <a:ea typeface="Times"/>
                <a:cs typeface="Times"/>
                <a:sym typeface="Times"/>
              </a:rPr>
              <a:t>= </a:t>
            </a:r>
            <a:r>
              <a:rPr lang="it-IT" altLang="zh-CN" i="1" dirty="0" smtClean="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even</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i="1" spc="192" dirty="0">
                <a:latin typeface="Times"/>
                <a:ea typeface="Times"/>
                <a:cs typeface="Times"/>
                <a:sym typeface="Times"/>
              </a:rPr>
              <a:t> </a:t>
            </a:r>
            <a:r>
              <a:rPr lang="it-IT" altLang="zh-CN" i="1" dirty="0" smtClean="0">
                <a:latin typeface="Times"/>
                <a:ea typeface="Times"/>
                <a:cs typeface="Times"/>
                <a:sym typeface="Times"/>
              </a:rPr>
              <a:t>–</a:t>
            </a:r>
            <a:r>
              <a:rPr lang="it-IT" altLang="zh-CN" dirty="0" smtClean="0">
                <a:latin typeface="Times"/>
                <a:ea typeface="Times"/>
                <a:cs typeface="Times"/>
                <a:sym typeface="Times"/>
              </a:rPr>
              <a:t>1</a:t>
            </a:r>
            <a:r>
              <a:rPr lang="it-IT" altLang="zh-CN" i="1" dirty="0" smtClean="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smtClean="0">
                <a:latin typeface="Times"/>
                <a:ea typeface="Times"/>
                <a:cs typeface="Times"/>
                <a:sym typeface="Times"/>
              </a:rPr>
              <a:t>=</a:t>
            </a:r>
            <a:r>
              <a:rPr lang="it-IT" altLang="zh-CN" i="1" dirty="0" smtClean="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 </a:t>
            </a:r>
            <a:r>
              <a:rPr lang="it-IT" altLang="zh-CN" i="1" dirty="0" smtClean="0">
                <a:latin typeface="Times"/>
                <a:ea typeface="Times"/>
                <a:cs typeface="Times"/>
                <a:sym typeface="Times"/>
              </a:rPr>
              <a:t>+i</a:t>
            </a:r>
            <a:r>
              <a:rPr lang="it-IT" altLang="zh-CN" i="1" spc="239" dirty="0" smtClean="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spc="192" dirty="0">
                <a:latin typeface="Times"/>
                <a:ea typeface="Times"/>
                <a:cs typeface="Times"/>
                <a:sym typeface="Times"/>
              </a:rPr>
              <a:t> </a:t>
            </a:r>
            <a:r>
              <a:rPr lang="it-IT" altLang="zh-CN" i="1" dirty="0" smtClean="0">
                <a:latin typeface="Times"/>
                <a:ea typeface="Times"/>
                <a:cs typeface="Times"/>
                <a:sym typeface="Times"/>
              </a:rPr>
              <a:t>–i</a:t>
            </a:r>
            <a:r>
              <a:rPr lang="it-IT" altLang="zh-CN" i="1" spc="239" dirty="0" smtClean="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a:t>
            </a:r>
          </a:p>
          <a:p>
            <a:endParaRPr lang="zh-CN" altLang="en-US" dirty="0"/>
          </a:p>
        </p:txBody>
      </p:sp>
      <p:grpSp>
        <p:nvGrpSpPr>
          <p:cNvPr id="4" name="Group"/>
          <p:cNvGrpSpPr/>
          <p:nvPr/>
        </p:nvGrpSpPr>
        <p:grpSpPr>
          <a:xfrm>
            <a:off x="4932040" y="4869161"/>
            <a:ext cx="644740" cy="1183880"/>
            <a:chOff x="67791" y="-195437"/>
            <a:chExt cx="1037547" cy="871261"/>
          </a:xfrm>
        </p:grpSpPr>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680038" y="2055122"/>
            <a:ext cx="3073598" cy="344146"/>
            <a:chOff x="-1168022" y="39775"/>
            <a:chExt cx="3073597" cy="344143"/>
          </a:xfrm>
        </p:grpSpPr>
        <p:sp>
          <p:nvSpPr>
            <p:cNvPr id="9" name="we get to choose which ones!"/>
            <p:cNvSpPr txBox="1"/>
            <p:nvPr/>
          </p:nvSpPr>
          <p:spPr>
            <a:xfrm>
              <a:off x="-1168022" y="106921"/>
              <a:ext cx="3073597" cy="2769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lang="en-US" dirty="0" smtClean="0">
                  <a:solidFill>
                    <a:srgbClr val="C00000"/>
                  </a:solidFill>
                </a:rPr>
                <a:t>W</a:t>
              </a:r>
              <a:r>
                <a:rPr dirty="0" smtClean="0">
                  <a:solidFill>
                    <a:srgbClr val="C00000"/>
                  </a:solidFill>
                </a:rPr>
                <a:t>e </a:t>
              </a:r>
              <a:r>
                <a:rPr dirty="0">
                  <a:solidFill>
                    <a:srgbClr val="C00000"/>
                  </a:solidFill>
                </a:rPr>
                <a:t>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Can evaluate polynomial of degree n-1 at 4 points by evaluating two polynomials of degree ½n - 1 at only 2 points."/>
          <p:cNvSpPr txBox="1"/>
          <p:nvPr/>
        </p:nvSpPr>
        <p:spPr>
          <a:xfrm>
            <a:off x="5796136" y="5157192"/>
            <a:ext cx="3024336" cy="13849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a:t>
            </a:r>
            <a:r>
              <a:rPr dirty="0" smtClean="0"/>
              <a:t>n-1</a:t>
            </a:r>
            <a:r>
              <a:rPr lang="en-US" dirty="0" smtClean="0"/>
              <a:t> </a:t>
            </a:r>
            <a:r>
              <a:rPr dirty="0" smtClean="0"/>
              <a:t>at </a:t>
            </a:r>
            <a:r>
              <a:rPr dirty="0"/>
              <a:t>4 points by evaluating two polynomials of degree ½n - 1 at only 2 points.</a:t>
            </a:r>
          </a:p>
        </p:txBody>
      </p:sp>
    </p:spTree>
    <p:extLst>
      <p:ext uri="{BB962C8B-B14F-4D97-AF65-F5344CB8AC3E}">
        <p14:creationId xmlns:p14="http://schemas.microsoft.com/office/powerpoint/2010/main" val="31688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Euler’s identity</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Euler’s identity.  </a:t>
            </a:r>
            <a:r>
              <a:rPr lang="en-US" altLang="zh-CN" i="1" spc="240" dirty="0" err="1">
                <a:solidFill>
                  <a:srgbClr val="000000"/>
                </a:solidFill>
                <a:latin typeface="Times"/>
                <a:ea typeface="Times"/>
                <a:cs typeface="Times"/>
                <a:sym typeface="Times"/>
              </a:rPr>
              <a:t>e</a:t>
            </a:r>
            <a:r>
              <a:rPr lang="en-US" altLang="zh-CN" i="1" baseline="45999" dirty="0" err="1">
                <a:solidFill>
                  <a:srgbClr val="000000"/>
                </a:solidFill>
                <a:latin typeface="Times"/>
                <a:ea typeface="Times"/>
                <a:cs typeface="Times"/>
                <a:sym typeface="Times"/>
              </a:rPr>
              <a:t>ix</a:t>
            </a:r>
            <a:r>
              <a:rPr lang="en-US" altLang="zh-CN" i="1" dirty="0">
                <a:solidFill>
                  <a:srgbClr val="000000"/>
                </a:solidFill>
                <a:latin typeface="Times"/>
                <a:ea typeface="Times"/>
                <a:cs typeface="Times"/>
                <a:sym typeface="Times"/>
              </a:rPr>
              <a:t> = </a:t>
            </a:r>
            <a:r>
              <a:rPr lang="en-US" altLang="zh-CN" dirty="0">
                <a:solidFill>
                  <a:srgbClr val="000000"/>
                </a:solidFill>
                <a:latin typeface="Times"/>
                <a:ea typeface="Times"/>
                <a:cs typeface="Times"/>
                <a:sym typeface="Times"/>
              </a:rPr>
              <a:t>cos</a:t>
            </a:r>
            <a:r>
              <a:rPr lang="en-US" altLang="zh-CN" i="1" dirty="0">
                <a:solidFill>
                  <a:srgbClr val="000000"/>
                </a:solidFill>
                <a:latin typeface="Times"/>
                <a:ea typeface="Times"/>
                <a:cs typeface="Times"/>
                <a:sym typeface="Times"/>
              </a:rPr>
              <a:t> x + </a:t>
            </a:r>
            <a:r>
              <a:rPr lang="en-US" altLang="zh-CN" i="1" dirty="0" err="1">
                <a:solidFill>
                  <a:srgbClr val="000000"/>
                </a:solidFill>
                <a:latin typeface="Times"/>
                <a:ea typeface="Times"/>
                <a:cs typeface="Times"/>
                <a:sym typeface="Times"/>
              </a:rPr>
              <a:t>i</a:t>
            </a:r>
            <a:r>
              <a:rPr lang="en-US" altLang="zh-CN" i="1" dirty="0">
                <a:solidFill>
                  <a:srgbClr val="000000"/>
                </a:solidFill>
                <a:latin typeface="Times"/>
                <a:ea typeface="Times"/>
                <a:cs typeface="Times"/>
                <a:sym typeface="Times"/>
              </a:rPr>
              <a:t> </a:t>
            </a:r>
            <a:r>
              <a:rPr lang="en-US" altLang="zh-CN" dirty="0">
                <a:solidFill>
                  <a:srgbClr val="000000"/>
                </a:solidFill>
                <a:latin typeface="Times"/>
                <a:ea typeface="Times"/>
                <a:cs typeface="Times"/>
                <a:sym typeface="Times"/>
              </a:rPr>
              <a:t>sin</a:t>
            </a:r>
            <a:r>
              <a:rPr lang="en-US" altLang="zh-CN" i="1" dirty="0">
                <a:solidFill>
                  <a:srgbClr val="000000"/>
                </a:solidFill>
                <a:latin typeface="Times"/>
                <a:ea typeface="Times"/>
                <a:cs typeface="Times"/>
                <a:sym typeface="Times"/>
              </a:rPr>
              <a:t> x</a:t>
            </a:r>
            <a:r>
              <a:rPr lang="en-US" altLang="zh-CN" dirty="0">
                <a:solidFill>
                  <a:srgbClr val="000000"/>
                </a:solidFill>
                <a:uFill>
                  <a:solidFill>
                    <a:srgbClr val="000000"/>
                  </a:solidFill>
                </a:uFill>
              </a:rPr>
              <a:t>.</a:t>
            </a:r>
          </a:p>
          <a:p>
            <a:pPr>
              <a:lnSpc>
                <a:spcPct val="150000"/>
              </a:lnSpc>
            </a:pPr>
            <a:r>
              <a:rPr lang="en-US" altLang="zh-CN" dirty="0" smtClean="0"/>
              <a:t>Sinusoids</a:t>
            </a:r>
            <a:r>
              <a:rPr lang="en-US" altLang="zh-CN" dirty="0"/>
              <a:t>.  </a:t>
            </a:r>
            <a:r>
              <a:rPr lang="en-US" altLang="zh-CN" dirty="0">
                <a:solidFill>
                  <a:srgbClr val="000000"/>
                </a:solidFill>
                <a:uFill>
                  <a:solidFill>
                    <a:srgbClr val="000000"/>
                  </a:solidFill>
                </a:uFill>
              </a:rPr>
              <a:t>Sum of sine and cosines = sum of complex exponentials.</a:t>
            </a:r>
          </a:p>
          <a:p>
            <a:endParaRPr lang="zh-CN" altLang="en-US" dirty="0"/>
          </a:p>
        </p:txBody>
      </p:sp>
    </p:spTree>
    <p:extLst>
      <p:ext uri="{BB962C8B-B14F-4D97-AF65-F5344CB8AC3E}">
        <p14:creationId xmlns:p14="http://schemas.microsoft.com/office/powerpoint/2010/main" val="309128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smtClean="0"/>
              <a:t>Master Theorem</a:t>
            </a:r>
            <a:endParaRPr lang="en-US" altLang="zh-CN" dirty="0"/>
          </a:p>
          <a:p>
            <a:r>
              <a:rPr lang="en-US" altLang="zh-CN" dirty="0">
                <a:solidFill>
                  <a:srgbClr val="C00000"/>
                </a:solidFill>
              </a:rPr>
              <a:t>I</a:t>
            </a:r>
            <a:r>
              <a:rPr lang="en-US" altLang="zh-CN" dirty="0" smtClean="0">
                <a:solidFill>
                  <a:srgbClr val="C00000"/>
                </a:solidFill>
              </a:rPr>
              <a:t>nteger Multiplication</a:t>
            </a:r>
            <a:endParaRPr lang="en-US" altLang="zh-CN" dirty="0">
              <a:solidFill>
                <a:srgbClr val="C00000"/>
              </a:solidFill>
            </a:endParaRPr>
          </a:p>
          <a:p>
            <a:r>
              <a:rPr lang="en-US" altLang="zh-CN" dirty="0" smtClean="0"/>
              <a:t>Matrix Multiplication</a:t>
            </a:r>
            <a:endParaRPr lang="en-US" altLang="zh-CN" dirty="0"/>
          </a:p>
          <a:p>
            <a:r>
              <a:rPr lang="en-US" altLang="zh-CN" dirty="0" smtClean="0"/>
              <a:t>Convolution </a:t>
            </a:r>
            <a:r>
              <a:rPr lang="en-US" altLang="zh-CN" dirty="0"/>
              <a:t>and </a:t>
            </a:r>
            <a:r>
              <a:rPr lang="en-US" altLang="zh-CN" dirty="0" smtClean="0"/>
              <a:t>FFT</a:t>
            </a:r>
            <a:endParaRPr lang="en-US" altLang="zh-CN" dirty="0"/>
          </a:p>
          <a:p>
            <a:endParaRPr lang="zh-CN" altLang="en-US" dirty="0"/>
          </a:p>
        </p:txBody>
      </p:sp>
    </p:spTree>
    <p:extLst>
      <p:ext uri="{BB962C8B-B14F-4D97-AF65-F5344CB8AC3E}">
        <p14:creationId xmlns:p14="http://schemas.microsoft.com/office/powerpoint/2010/main" val="32153863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Roots of unity</a:t>
            </a:r>
            <a:endParaRPr lang="zh-CN" altLang="en-US" dirty="0"/>
          </a:p>
        </p:txBody>
      </p:sp>
      <p:sp>
        <p:nvSpPr>
          <p:cNvPr id="3" name="内容占位符 2"/>
          <p:cNvSpPr>
            <a:spLocks noGrp="1"/>
          </p:cNvSpPr>
          <p:nvPr>
            <p:ph idx="1"/>
          </p:nvPr>
        </p:nvSpPr>
        <p:spPr>
          <a:xfrm>
            <a:off x="457200" y="1340768"/>
            <a:ext cx="8507288" cy="4785395"/>
          </a:xfrm>
        </p:spPr>
        <p:txBody>
          <a:bodyPr/>
          <a:lstStyle/>
          <a:p>
            <a:r>
              <a:rPr lang="en-US" altLang="zh-CN" dirty="0"/>
              <a:t>Def.  </a:t>
            </a:r>
            <a:r>
              <a:rPr lang="en-US" altLang="zh-CN" dirty="0">
                <a:solidFill>
                  <a:srgbClr val="000000"/>
                </a:solidFill>
                <a:uFill>
                  <a:solidFill>
                    <a:srgbClr val="000000"/>
                  </a:solidFill>
                </a:uFill>
              </a:rPr>
              <a:t>An </a:t>
            </a:r>
            <a:r>
              <a:rPr lang="en-US" altLang="zh-CN" i="1" dirty="0">
                <a:solidFill>
                  <a:srgbClr val="8D3124"/>
                </a:solidFill>
                <a:uFill>
                  <a:solidFill>
                    <a:srgbClr val="8D3124"/>
                  </a:solidFill>
                </a:uFill>
                <a:latin typeface="Times"/>
                <a:ea typeface="Times"/>
                <a:cs typeface="Times"/>
                <a:sym typeface="Times"/>
              </a:rPr>
              <a:t>n</a:t>
            </a:r>
            <a:r>
              <a:rPr lang="en-US" altLang="zh-CN" i="1" baseline="30500" dirty="0">
                <a:solidFill>
                  <a:srgbClr val="8D3124"/>
                </a:solidFill>
                <a:uFill>
                  <a:solidFill>
                    <a:srgbClr val="8D3124"/>
                  </a:solidFill>
                </a:uFill>
                <a:latin typeface="Times"/>
                <a:ea typeface="Times"/>
                <a:cs typeface="Times"/>
                <a:sym typeface="Times"/>
              </a:rPr>
              <a:t>th</a:t>
            </a:r>
            <a:r>
              <a:rPr lang="en-US" altLang="zh-CN" dirty="0">
                <a:solidFill>
                  <a:srgbClr val="8D3124"/>
                </a:solidFill>
                <a:uFill>
                  <a:solidFill>
                    <a:srgbClr val="8D3124"/>
                  </a:solidFill>
                </a:uFill>
              </a:rPr>
              <a:t> root of unity</a:t>
            </a:r>
            <a:r>
              <a:rPr lang="en-US" altLang="zh-CN" dirty="0">
                <a:solidFill>
                  <a:srgbClr val="000000"/>
                </a:solidFill>
                <a:uFill>
                  <a:solidFill>
                    <a:srgbClr val="000000"/>
                  </a:solidFill>
                </a:uFill>
              </a:rPr>
              <a:t> is a complex number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such that </a:t>
            </a:r>
            <a:r>
              <a:rPr lang="en-US" altLang="zh-CN" i="1" spc="240" dirty="0" err="1" smtClean="0">
                <a:solidFill>
                  <a:srgbClr val="000000"/>
                </a:solidFill>
                <a:uFill>
                  <a:solidFill>
                    <a:srgbClr val="000000"/>
                  </a:solidFill>
                </a:uFill>
                <a:latin typeface="Times"/>
                <a:ea typeface="Times"/>
                <a:cs typeface="Times"/>
                <a:sym typeface="Times"/>
              </a:rPr>
              <a:t>x</a:t>
            </a:r>
            <a:r>
              <a:rPr lang="en-US" altLang="zh-CN" i="1" baseline="42999" dirty="0" err="1" smtClean="0">
                <a:solidFill>
                  <a:srgbClr val="000000"/>
                </a:solidFill>
                <a:uFill>
                  <a:solidFill>
                    <a:srgbClr val="000000"/>
                  </a:solidFill>
                </a:uFill>
                <a:latin typeface="Times"/>
                <a:ea typeface="Times"/>
                <a:cs typeface="Times"/>
                <a:sym typeface="Times"/>
              </a:rPr>
              <a:t>n</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a:t>
            </a:r>
          </a:p>
          <a:p>
            <a:endParaRPr lang="en-US" altLang="zh-CN" dirty="0" smtClean="0"/>
          </a:p>
          <a:p>
            <a:r>
              <a:rPr lang="en-US" altLang="zh-CN" dirty="0" smtClean="0"/>
              <a:t>Fact</a:t>
            </a:r>
            <a:r>
              <a:rPr lang="en-US" altLang="zh-CN" dirty="0"/>
              <a:t>.  </a:t>
            </a:r>
            <a:r>
              <a:rPr lang="en-US" altLang="zh-CN" dirty="0">
                <a:solidFill>
                  <a:srgbClr val="000000"/>
                </a:solidFill>
                <a:uFill>
                  <a:solidFill>
                    <a:srgbClr val="000000"/>
                  </a:solidFill>
                </a:uFill>
              </a:rPr>
              <a:t>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where </a:t>
            </a:r>
            <a:r>
              <a:rPr lang="en-US" altLang="zh-CN" dirty="0">
                <a:solidFill>
                  <a:srgbClr val="000000"/>
                </a:solidFill>
                <a:uFill>
                  <a:solidFill>
                    <a:srgbClr val="000000"/>
                  </a:solidFill>
                </a:uFill>
                <a:latin typeface="Symbol"/>
                <a:ea typeface="Symbol"/>
                <a:cs typeface="Symbol"/>
                <a:sym typeface="Symbol"/>
              </a:rPr>
              <a:t>w</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a:t>
            </a:r>
            <a:r>
              <a:rPr lang="en-US" altLang="zh-CN" i="1" baseline="42999" dirty="0" smtClean="0">
                <a:solidFill>
                  <a:srgbClr val="000000"/>
                </a:solidFill>
                <a:uFill>
                  <a:solidFill>
                    <a:srgbClr val="000000"/>
                  </a:solidFill>
                </a:uFill>
                <a:latin typeface="Times"/>
                <a:ea typeface="Times"/>
                <a:cs typeface="Times"/>
                <a:sym typeface="Times"/>
              </a:rPr>
              <a:t>n</a:t>
            </a:r>
            <a:r>
              <a:rPr lang="en-US" altLang="zh-CN" dirty="0" smtClean="0">
                <a:solidFill>
                  <a:srgbClr val="000000"/>
                </a:solidFill>
                <a:uFill>
                  <a:solidFill>
                    <a:srgbClr val="000000"/>
                  </a:solidFill>
                </a:uFill>
              </a:rPr>
              <a:t>.</a:t>
            </a:r>
            <a:endParaRPr lang="en-US" altLang="zh-CN" dirty="0">
              <a:solidFill>
                <a:srgbClr val="000000"/>
              </a:solidFill>
              <a:uFill>
                <a:solidFill>
                  <a:srgbClr val="000000"/>
                </a:solidFill>
              </a:uFill>
            </a:endParaRPr>
          </a:p>
          <a:p>
            <a:r>
              <a:rPr lang="en-US" altLang="zh-CN" dirty="0"/>
              <a:t>Pf.  </a:t>
            </a:r>
            <a:r>
              <a:rPr lang="en-US" altLang="zh-CN" dirty="0">
                <a:solidFill>
                  <a:srgbClr val="000000"/>
                </a:solidFill>
                <a:uFill>
                  <a:solidFill>
                    <a:srgbClr val="000000"/>
                  </a:solidFill>
                </a:uFill>
                <a:latin typeface="Times"/>
                <a:ea typeface="Times"/>
                <a:cs typeface="Times"/>
                <a:sym typeface="Times"/>
              </a:rPr>
              <a:t>(</a:t>
            </a:r>
            <a:r>
              <a:rPr lang="en-US" altLang="zh-CN" spc="120" dirty="0" err="1" smtClean="0">
                <a:solidFill>
                  <a:srgbClr val="000000"/>
                </a:solidFill>
                <a:uFill>
                  <a:solidFill>
                    <a:srgbClr val="000000"/>
                  </a:solidFill>
                </a:uFill>
                <a:latin typeface="Symbol"/>
                <a:ea typeface="Symbol"/>
                <a:cs typeface="Symbol"/>
                <a:sym typeface="Symbol"/>
              </a:rPr>
              <a:t>w</a:t>
            </a:r>
            <a:r>
              <a:rPr lang="en-US" altLang="zh-CN" i="1" baseline="42999" dirty="0" err="1" smtClean="0">
                <a:solidFill>
                  <a:srgbClr val="000000"/>
                </a:solidFill>
                <a:uFill>
                  <a:solidFill>
                    <a:srgbClr val="000000"/>
                  </a:solidFill>
                </a:uFill>
                <a:latin typeface="Times"/>
                <a:ea typeface="Times"/>
                <a:cs typeface="Times"/>
                <a:sym typeface="Times"/>
              </a:rPr>
              <a:t>k</a:t>
            </a:r>
            <a:r>
              <a:rPr lang="en-US" altLang="zh-CN" spc="240" dirty="0" smtClean="0">
                <a:solidFill>
                  <a:srgbClr val="000000"/>
                </a:solidFill>
                <a:uFill>
                  <a:solidFill>
                    <a:srgbClr val="000000"/>
                  </a:solidFill>
                </a:uFill>
                <a:latin typeface="Times"/>
                <a:ea typeface="Times"/>
                <a:cs typeface="Times"/>
                <a:sym typeface="Times"/>
              </a:rPr>
              <a:t>)</a:t>
            </a:r>
            <a:r>
              <a:rPr lang="en-US" altLang="zh-CN" i="1" baseline="42999" dirty="0" smtClean="0">
                <a:solidFill>
                  <a:srgbClr val="000000"/>
                </a:solidFill>
                <a:uFill>
                  <a:solidFill>
                    <a:srgbClr val="000000"/>
                  </a:solidFill>
                </a:uFill>
                <a:latin typeface="Times"/>
                <a:ea typeface="Times"/>
                <a:cs typeface="Times"/>
                <a:sym typeface="Times"/>
              </a:rPr>
              <a:t>n</a:t>
            </a:r>
            <a:r>
              <a:rPr lang="en-US" altLang="zh-CN" dirty="0" smtClean="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k </a:t>
            </a:r>
            <a:r>
              <a:rPr lang="en-US" altLang="zh-CN" i="1" baseline="42999" dirty="0" smtClean="0">
                <a:solidFill>
                  <a:srgbClr val="000000"/>
                </a:solidFill>
                <a:uFill>
                  <a:solidFill>
                    <a:srgbClr val="000000"/>
                  </a:solidFill>
                </a:uFill>
                <a:latin typeface="Times"/>
                <a:ea typeface="Times"/>
                <a:cs typeface="Times"/>
                <a:sym typeface="Times"/>
              </a:rPr>
              <a:t>/ n</a:t>
            </a:r>
            <a:r>
              <a:rPr lang="en-US" altLang="zh-CN" spc="239" dirty="0" smtClean="0">
                <a:solidFill>
                  <a:srgbClr val="000000"/>
                </a:solidFill>
                <a:uFill>
                  <a:solidFill>
                    <a:srgbClr val="000000"/>
                  </a:solidFill>
                </a:uFill>
                <a:latin typeface="Times"/>
                <a:ea typeface="Times"/>
                <a:cs typeface="Times"/>
                <a:sym typeface="Times"/>
              </a:rPr>
              <a:t>)</a:t>
            </a:r>
            <a:r>
              <a:rPr lang="en-US" altLang="zh-CN" i="1" baseline="42999" dirty="0" smtClean="0">
                <a:solidFill>
                  <a:srgbClr val="000000"/>
                </a:solidFill>
                <a:uFill>
                  <a:solidFill>
                    <a:srgbClr val="000000"/>
                  </a:solidFill>
                </a:uFill>
                <a:latin typeface="Times"/>
                <a:ea typeface="Times"/>
                <a:cs typeface="Times"/>
                <a:sym typeface="Times"/>
              </a:rPr>
              <a:t>n</a:t>
            </a:r>
            <a:r>
              <a:rPr lang="en-US" altLang="zh-CN" dirty="0" smtClean="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baseline="30500" dirty="0">
                <a:solidFill>
                  <a:srgbClr val="000000"/>
                </a:solidFill>
                <a:uFill>
                  <a:solidFill>
                    <a:srgbClr val="000000"/>
                  </a:solidFill>
                </a:uFill>
                <a:latin typeface="Times"/>
                <a:ea typeface="Times"/>
                <a:cs typeface="Times"/>
                <a:sym typeface="Times"/>
              </a:rPr>
              <a:t> </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dirty="0">
                <a:solidFill>
                  <a:srgbClr val="000000"/>
                </a:solidFill>
                <a:uFill>
                  <a:solidFill>
                    <a:srgbClr val="000000"/>
                  </a:solidFill>
                </a:uFill>
              </a:rPr>
              <a:t>.</a:t>
            </a:r>
          </a:p>
          <a:p>
            <a:endParaRPr lang="en-US" altLang="zh-CN" dirty="0" smtClean="0"/>
          </a:p>
          <a:p>
            <a:r>
              <a:rPr lang="en-US" altLang="zh-CN" dirty="0" smtClean="0"/>
              <a:t>Fact</a:t>
            </a:r>
            <a:r>
              <a:rPr lang="en-US" altLang="zh-CN" dirty="0"/>
              <a:t>.  </a:t>
            </a:r>
            <a:r>
              <a:rPr lang="en-US" altLang="zh-CN" dirty="0">
                <a:solidFill>
                  <a:srgbClr val="000000"/>
                </a:solidFill>
                <a:uFill>
                  <a:solidFill>
                    <a:srgbClr val="000000"/>
                  </a:solidFill>
                </a:uFill>
              </a:rPr>
              <a:t>The </a:t>
            </a:r>
            <a:r>
              <a:rPr lang="en-US" altLang="zh-CN"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smtClean="0">
                <a:solidFill>
                  <a:srgbClr val="000000"/>
                </a:solidFill>
                <a:uFill>
                  <a:solidFill>
                    <a:srgbClr val="000000"/>
                  </a:solidFill>
                </a:uFill>
                <a:latin typeface="Symbol"/>
                <a:ea typeface="Symbol"/>
                <a:cs typeface="Symbol"/>
                <a:sym typeface="Symbol"/>
              </a:rPr>
              <a:t>n</a:t>
            </a:r>
            <a:r>
              <a:rPr lang="en-US" altLang="zh-CN" i="1" baseline="42999" dirty="0" err="1" smtClean="0">
                <a:solidFill>
                  <a:srgbClr val="000000"/>
                </a:solidFill>
                <a:uFill>
                  <a:solidFill>
                    <a:srgbClr val="000000"/>
                  </a:solidFill>
                </a:uFill>
                <a:latin typeface="Times"/>
                <a:ea typeface="Times"/>
                <a:cs typeface="Times"/>
                <a:sym typeface="Times"/>
              </a:rPr>
              <a:t>n</a:t>
            </a:r>
            <a:r>
              <a:rPr lang="en-US" altLang="zh-CN" baseline="42999" dirty="0" smtClean="0">
                <a:solidFill>
                  <a:srgbClr val="000000"/>
                </a:solidFill>
                <a:uFill>
                  <a:solidFill>
                    <a:srgbClr val="000000"/>
                  </a:solidFill>
                </a:uFill>
                <a:latin typeface="Times"/>
                <a:ea typeface="Times"/>
                <a:cs typeface="Times"/>
                <a:sym typeface="Times"/>
              </a:rPr>
              <a:t>/2–1</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where </a:t>
            </a:r>
            <a:r>
              <a:rPr lang="en-US" altLang="zh-CN" dirty="0">
                <a:solidFill>
                  <a:srgbClr val="000000"/>
                </a:solidFill>
                <a:uFill>
                  <a:solidFill>
                    <a:srgbClr val="000000"/>
                  </a:solidFill>
                </a:uFill>
                <a:latin typeface="Symbol"/>
                <a:ea typeface="Symbol"/>
                <a:cs typeface="Symbol"/>
                <a:sym typeface="Symbol"/>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2</a:t>
            </a:r>
            <a:r>
              <a:rPr lang="en-US" altLang="zh-CN" baseline="3050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4</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a:t>
            </a:r>
            <a:r>
              <a:rPr lang="en-US" altLang="zh-CN" i="1" baseline="42999" dirty="0" smtClean="0">
                <a:solidFill>
                  <a:srgbClr val="000000"/>
                </a:solidFill>
                <a:uFill>
                  <a:solidFill>
                    <a:srgbClr val="000000"/>
                  </a:solidFill>
                </a:uFill>
                <a:latin typeface="Times"/>
                <a:ea typeface="Times"/>
                <a:cs typeface="Times"/>
                <a:sym typeface="Times"/>
              </a:rPr>
              <a:t>n</a:t>
            </a:r>
            <a:r>
              <a:rPr lang="en-US" altLang="zh-CN" dirty="0" smtClean="0">
                <a:solidFill>
                  <a:srgbClr val="000000"/>
                </a:solidFill>
                <a:uFill>
                  <a:solidFill>
                    <a:srgbClr val="000000"/>
                  </a:solidFill>
                </a:uFill>
              </a:rPr>
              <a:t>.</a:t>
            </a:r>
            <a:endParaRPr lang="en-US" altLang="zh-CN" dirty="0">
              <a:solidFill>
                <a:srgbClr val="000000"/>
              </a:solidFill>
              <a:uFill>
                <a:solidFill>
                  <a:srgbClr val="000000"/>
                </a:solidFill>
              </a:uFill>
            </a:endParaRPr>
          </a:p>
          <a:p>
            <a:endParaRPr lang="zh-CN" altLang="en-US" dirty="0"/>
          </a:p>
        </p:txBody>
      </p:sp>
      <p:pic>
        <p:nvPicPr>
          <p:cNvPr id="24" name="图片 23"/>
          <p:cNvPicPr>
            <a:picLocks noChangeAspect="1"/>
          </p:cNvPicPr>
          <p:nvPr/>
        </p:nvPicPr>
        <p:blipFill>
          <a:blip r:embed="rId2"/>
          <a:stretch>
            <a:fillRect/>
          </a:stretch>
        </p:blipFill>
        <p:spPr>
          <a:xfrm>
            <a:off x="2483768" y="3739659"/>
            <a:ext cx="3744416" cy="2817963"/>
          </a:xfrm>
          <a:prstGeom prst="rect">
            <a:avLst/>
          </a:prstGeom>
        </p:spPr>
      </p:pic>
      <p:grpSp>
        <p:nvGrpSpPr>
          <p:cNvPr id="5" name="组合 4"/>
          <p:cNvGrpSpPr/>
          <p:nvPr/>
        </p:nvGrpSpPr>
        <p:grpSpPr>
          <a:xfrm>
            <a:off x="6588224" y="4005064"/>
            <a:ext cx="2232248" cy="504056"/>
            <a:chOff x="2987824" y="4437112"/>
            <a:chExt cx="2232248" cy="504056"/>
          </a:xfrm>
        </p:grpSpPr>
        <p:sp>
          <p:nvSpPr>
            <p:cNvPr id="6" name="文本框 5"/>
            <p:cNvSpPr txBox="1"/>
            <p:nvPr/>
          </p:nvSpPr>
          <p:spPr>
            <a:xfrm flipH="1">
              <a:off x="3059832" y="4437112"/>
              <a:ext cx="2160240" cy="461665"/>
            </a:xfrm>
            <a:prstGeom prst="rect">
              <a:avLst/>
            </a:prstGeom>
            <a:noFill/>
          </p:spPr>
          <p:txBody>
            <a:bodyPr wrap="square" rtlCol="0">
              <a:spAutoFit/>
            </a:bodyPr>
            <a:lstStyle/>
            <a:p>
              <a:r>
                <a:rPr lang="en-US" altLang="zh-CN" sz="2400" spc="240" dirty="0" err="1" smtClean="0">
                  <a:latin typeface="Symbol"/>
                  <a:ea typeface="Symbol"/>
                  <a:cs typeface="Symbol"/>
                  <a:sym typeface="Symbol"/>
                </a:rPr>
                <a:t>w</a:t>
              </a:r>
              <a:r>
                <a:rPr lang="en-US" altLang="zh-CN" sz="2400" i="1" baseline="30500" dirty="0" err="1" smtClean="0">
                  <a:latin typeface="Times"/>
                  <a:ea typeface="Times"/>
                  <a:cs typeface="Times"/>
                  <a:sym typeface="Times"/>
                </a:rPr>
                <a:t>k</a:t>
              </a:r>
              <a:r>
                <a:rPr lang="en-US" altLang="zh-CN" sz="2400" i="1" baseline="30500" dirty="0" smtClean="0">
                  <a:latin typeface="Times"/>
                  <a:ea typeface="Times"/>
                  <a:cs typeface="Times"/>
                  <a:sym typeface="Times"/>
                </a:rPr>
                <a:t>   </a:t>
              </a:r>
              <a:r>
                <a:rPr lang="en-US" altLang="zh-CN" sz="2400" spc="240" dirty="0" smtClean="0">
                  <a:latin typeface="Symbol"/>
                  <a:ea typeface="Symbol"/>
                  <a:cs typeface="Symbol"/>
                  <a:sym typeface="Symbol"/>
                </a:rPr>
                <a:t>=-</a:t>
              </a:r>
              <a:r>
                <a:rPr lang="en-US" altLang="zh-CN" sz="2400" spc="240" dirty="0" err="1" smtClean="0">
                  <a:latin typeface="Symbol"/>
                  <a:ea typeface="Symbol"/>
                  <a:cs typeface="Symbol"/>
                  <a:sym typeface="Symbol"/>
                </a:rPr>
                <a:t>w</a:t>
              </a:r>
              <a:r>
                <a:rPr lang="en-US" altLang="zh-CN" sz="2400" i="1" baseline="30500" dirty="0" err="1" smtClean="0">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smtClean="0">
                  <a:latin typeface="Times"/>
                  <a:ea typeface="Times"/>
                  <a:cs typeface="Times"/>
                  <a:sym typeface="Times"/>
                </a:rPr>
                <a:t>½</a:t>
              </a:r>
              <a:r>
                <a:rPr lang="en-US" altLang="zh-CN" sz="2400" i="1" baseline="30500" dirty="0" smtClean="0">
                  <a:latin typeface="Times"/>
                  <a:ea typeface="Times"/>
                  <a:cs typeface="Times"/>
                  <a:sym typeface="Times"/>
                </a:rPr>
                <a:t>n</a:t>
              </a:r>
              <a:endParaRPr lang="zh-CN" altLang="en-US" sz="2400" dirty="0"/>
            </a:p>
          </p:txBody>
        </p:sp>
        <p:sp>
          <p:nvSpPr>
            <p:cNvPr id="7" name="圆角矩形 6"/>
            <p:cNvSpPr/>
            <p:nvPr/>
          </p:nvSpPr>
          <p:spPr>
            <a:xfrm>
              <a:off x="2987824" y="4437112"/>
              <a:ext cx="1800200"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87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r>
              <a:rPr lang="en-US" altLang="zh-CN" b="1" dirty="0"/>
              <a:t>Goal.  </a:t>
            </a:r>
            <a:r>
              <a:rPr lang="en-US" altLang="zh-CN" dirty="0">
                <a:solidFill>
                  <a:srgbClr val="000000"/>
                </a:solidFill>
                <a:uFill>
                  <a:solidFill>
                    <a:srgbClr val="000000"/>
                  </a:solidFill>
                </a:uFill>
              </a:rPr>
              <a:t>Evaluate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 ... + </a:t>
            </a:r>
            <a:r>
              <a:rPr lang="en-US" altLang="zh-CN" i="1" dirty="0">
                <a:solidFill>
                  <a:srgbClr val="000000"/>
                </a:solidFill>
                <a:uFill>
                  <a:solidFill>
                    <a:srgbClr val="000000"/>
                  </a:solidFill>
                </a:uFill>
                <a:latin typeface="Times"/>
                <a:ea typeface="Times"/>
                <a:cs typeface="Times"/>
                <a:sym typeface="Times"/>
              </a:rPr>
              <a:t>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at its</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rPr>
              <a:t> </a:t>
            </a:r>
            <a:r>
              <a:rPr lang="en-US" altLang="zh-CN" spc="24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r>
              <a:rPr lang="en-US" altLang="zh-CN" b="1" dirty="0" smtClean="0"/>
              <a:t>Divide</a:t>
            </a:r>
            <a:r>
              <a:rPr lang="en-US" altLang="zh-CN" b="1" dirty="0"/>
              <a:t>.  </a:t>
            </a:r>
            <a:r>
              <a:rPr lang="en-US" altLang="zh-CN" dirty="0">
                <a:solidFill>
                  <a:srgbClr val="000000"/>
                </a:solidFill>
                <a:uFill>
                  <a:solidFill>
                    <a:srgbClr val="000000"/>
                  </a:solidFill>
                </a:uFill>
              </a:rPr>
              <a:t>Break up polynomial into even- and odd-degree terms.</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−2</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−1</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smtClean="0">
                <a:latin typeface="Times"/>
                <a:ea typeface="Times"/>
                <a:cs typeface="Times"/>
                <a:sym typeface="Times"/>
              </a:rPr>
              <a:t>)   </a:t>
            </a:r>
            <a:r>
              <a:rPr lang="en-US" altLang="zh-CN"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smtClean="0">
                <a:latin typeface="Times"/>
                <a:ea typeface="Times"/>
                <a:cs typeface="Times"/>
                <a:sym typeface="Times"/>
              </a:rPr>
              <a:t>)</a:t>
            </a:r>
            <a:r>
              <a:rPr lang="en-US" altLang="zh-CN" i="1" dirty="0" smtClean="0">
                <a:latin typeface="Times"/>
                <a:ea typeface="Times"/>
                <a:cs typeface="Times"/>
                <a:sym typeface="Times"/>
              </a:rPr>
              <a:t>+ </a:t>
            </a:r>
            <a:r>
              <a:rPr lang="en-US" altLang="zh-CN" i="1" dirty="0">
                <a:latin typeface="Times"/>
                <a:ea typeface="Times"/>
                <a:cs typeface="Times"/>
                <a:sym typeface="Times"/>
              </a:rPr>
              <a:t>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a:t>
            </a:r>
            <a:r>
              <a:rPr lang="en-US" altLang="zh-CN" i="1" dirty="0" smtClean="0">
                <a:latin typeface="Times"/>
                <a:ea typeface="Times"/>
                <a:cs typeface="Times"/>
                <a:sym typeface="Times"/>
              </a:rPr>
              <a:t>x</a:t>
            </a:r>
            <a:r>
              <a:rPr lang="en-US" altLang="zh-CN" dirty="0" smtClean="0">
                <a:latin typeface="Times"/>
                <a:ea typeface="Times"/>
                <a:cs typeface="Times"/>
                <a:sym typeface="Times"/>
              </a:rPr>
              <a:t>)</a:t>
            </a:r>
            <a:r>
              <a:rPr lang="en-US" altLang="zh-CN" i="1" baseline="-5999" dirty="0" smtClean="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smtClean="0">
                <a:latin typeface="Times"/>
                <a:ea typeface="Times"/>
                <a:cs typeface="Times"/>
                <a:sym typeface="Times"/>
              </a:rPr>
              <a:t>)</a:t>
            </a:r>
            <a:r>
              <a:rPr lang="en-US" altLang="zh-CN" i="1" dirty="0" smtClean="0">
                <a:latin typeface="Times"/>
                <a:ea typeface="Times"/>
                <a:cs typeface="Times"/>
                <a:sym typeface="Times"/>
              </a:rPr>
              <a:t> </a:t>
            </a:r>
            <a:r>
              <a:rPr lang="en-US" altLang="zh-CN" i="1" dirty="0">
                <a:latin typeface="Times"/>
                <a:ea typeface="Times"/>
                <a:cs typeface="Times"/>
                <a:sym typeface="Times"/>
              </a:rPr>
              <a:t>–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r>
              <a:rPr lang="en-US" altLang="zh-CN" b="1" dirty="0" smtClean="0"/>
              <a:t>Conquer</a:t>
            </a:r>
            <a:r>
              <a:rPr lang="en-US" altLang="zh-CN" b="1" dirty="0"/>
              <a:t>.  </a:t>
            </a:r>
            <a:r>
              <a:rPr lang="en-US" altLang="zh-CN" dirty="0">
                <a:solidFill>
                  <a:srgbClr val="000000"/>
                </a:solidFill>
                <a:uFill>
                  <a:solidFill>
                    <a:srgbClr val="000000"/>
                  </a:solidFill>
                </a:uFill>
              </a:rPr>
              <a:t>Evaluate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even</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odd</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the </a:t>
            </a:r>
            <a:r>
              <a:rPr lang="en-US" altLang="zh-CN" sz="2200"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a:t>
            </a:r>
          </a:p>
          <a:p>
            <a:r>
              <a:rPr lang="en-US" altLang="zh-CN" b="1" dirty="0" smtClean="0"/>
              <a:t>Combine</a:t>
            </a:r>
            <a:r>
              <a:rPr lang="en-US" altLang="zh-CN" b="1" dirty="0"/>
              <a:t>.  </a:t>
            </a:r>
          </a:p>
          <a:p>
            <a:pPr lvl="1"/>
            <a:r>
              <a:rPr lang="en-US" altLang="zh-CN" i="1" baseline="-1500" dirty="0" err="1">
                <a:latin typeface="Times"/>
                <a:ea typeface="Times"/>
                <a:cs typeface="Times"/>
                <a:sym typeface="Times"/>
              </a:rPr>
              <a:t>y</a:t>
            </a:r>
            <a:r>
              <a:rPr lang="en-US" altLang="zh-CN" i="1" baseline="-7500" dirty="0" err="1">
                <a:latin typeface="Times"/>
                <a:ea typeface="Times"/>
                <a:cs typeface="Times"/>
                <a:sym typeface="Times"/>
              </a:rPr>
              <a:t>k</a:t>
            </a:r>
            <a:r>
              <a:rPr lang="en-US" altLang="zh-CN" i="1" baseline="30500" dirty="0">
                <a:latin typeface="Times"/>
                <a:ea typeface="Times"/>
                <a:cs typeface="Times"/>
                <a:sym typeface="Times"/>
              </a:rPr>
              <a:t>	</a:t>
            </a:r>
            <a:r>
              <a:rPr lang="en-US" altLang="zh-CN" i="1" dirty="0" smtClean="0">
                <a:latin typeface="Times"/>
                <a:ea typeface="Times"/>
                <a:cs typeface="Times"/>
                <a:sym typeface="Times"/>
              </a:rPr>
              <a:t>       </a:t>
            </a:r>
            <a:r>
              <a:rPr lang="en-US" altLang="zh-CN" dirty="0" smtClean="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uFill>
                  <a:solidFill>
                    <a:srgbClr val="000000"/>
                  </a:solidFill>
                </a:uFill>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i="1" dirty="0">
                <a:latin typeface="Times"/>
                <a:ea typeface="Times"/>
                <a:cs typeface="Times"/>
                <a:sym typeface="Times"/>
              </a:rPr>
              <a:t> 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endParaRPr lang="en-US" altLang="zh-CN" dirty="0">
              <a:latin typeface="Times"/>
              <a:ea typeface="Times"/>
              <a:cs typeface="Times"/>
              <a:sym typeface="Times"/>
            </a:endParaRPr>
          </a:p>
          <a:p>
            <a:pPr lvl="1"/>
            <a:r>
              <a:rPr lang="en-US" altLang="zh-CN" i="1" baseline="-1500" dirty="0" err="1">
                <a:latin typeface="Times"/>
                <a:ea typeface="Times"/>
                <a:cs typeface="Times"/>
                <a:sym typeface="Times"/>
              </a:rPr>
              <a:t>y</a:t>
            </a:r>
            <a:r>
              <a:rPr lang="en-US" altLang="zh-CN" i="1" baseline="-7500" dirty="0" err="1">
                <a:latin typeface="Times"/>
                <a:ea typeface="Times"/>
                <a:cs typeface="Times"/>
                <a:sym typeface="Times"/>
              </a:rPr>
              <a:t>k</a:t>
            </a:r>
            <a:r>
              <a:rPr lang="en-US" altLang="zh-CN" i="1" baseline="-7500" dirty="0">
                <a:latin typeface="Times"/>
                <a:ea typeface="Times"/>
                <a:cs typeface="Times"/>
                <a:sym typeface="Times"/>
              </a:rPr>
              <a:t>+ </a:t>
            </a:r>
            <a:r>
              <a:rPr lang="en-US" altLang="zh-CN" baseline="-7500" dirty="0">
                <a:latin typeface="Times"/>
                <a:ea typeface="Times"/>
                <a:cs typeface="Times"/>
                <a:sym typeface="Times"/>
              </a:rPr>
              <a:t>½</a:t>
            </a:r>
            <a:r>
              <a:rPr lang="en-US" altLang="zh-CN" i="1" baseline="-7500" dirty="0" smtClean="0">
                <a:latin typeface="Times"/>
                <a:ea typeface="Times"/>
                <a:cs typeface="Times"/>
                <a:sym typeface="Times"/>
              </a:rPr>
              <a:t>n</a:t>
            </a:r>
            <a:r>
              <a:rPr lang="en-US" altLang="zh-CN" i="1" dirty="0" smtClean="0">
                <a:latin typeface="Times"/>
                <a:ea typeface="Times"/>
                <a:cs typeface="Times"/>
                <a:sym typeface="Times"/>
              </a:rPr>
              <a:t>  </a:t>
            </a:r>
            <a:r>
              <a:rPr lang="en-US" altLang="zh-CN" dirty="0" smtClean="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i="1" baseline="30500" dirty="0">
                <a:latin typeface="Times"/>
                <a:ea typeface="Times"/>
                <a:cs typeface="Times"/>
                <a:sym typeface="Times"/>
              </a:rPr>
              <a:t>+ </a:t>
            </a:r>
            <a:r>
              <a:rPr lang="en-US" altLang="zh-CN" baseline="30500" dirty="0">
                <a:latin typeface="Times"/>
                <a:ea typeface="Times"/>
                <a:cs typeface="Times"/>
                <a:sym typeface="Times"/>
              </a:rPr>
              <a:t>½</a:t>
            </a:r>
            <a:r>
              <a:rPr lang="en-US" altLang="zh-CN" i="1" baseline="30500" dirty="0">
                <a:latin typeface="Times"/>
                <a:ea typeface="Times"/>
                <a:cs typeface="Times"/>
                <a:sym typeface="Times"/>
              </a:rPr>
              <a:t>n</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dirty="0">
                <a:latin typeface="Times"/>
                <a:ea typeface="Times"/>
                <a:cs typeface="Times"/>
                <a:sym typeface="Times"/>
              </a:rPr>
              <a:t> </a:t>
            </a:r>
            <a:r>
              <a:rPr lang="en-US" altLang="zh-CN" i="1" dirty="0">
                <a:latin typeface="Times"/>
                <a:ea typeface="Times"/>
                <a:cs typeface="Times"/>
                <a:sym typeface="Times"/>
              </a:rPr>
              <a:t>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p>
          <a:p>
            <a:endParaRPr lang="zh-CN" altLang="en-US" dirty="0"/>
          </a:p>
        </p:txBody>
      </p:sp>
      <p:grpSp>
        <p:nvGrpSpPr>
          <p:cNvPr id="6" name="组合 5"/>
          <p:cNvGrpSpPr/>
          <p:nvPr/>
        </p:nvGrpSpPr>
        <p:grpSpPr>
          <a:xfrm>
            <a:off x="2987824" y="4437112"/>
            <a:ext cx="2232248" cy="504056"/>
            <a:chOff x="2987824" y="4437112"/>
            <a:chExt cx="2232248" cy="504056"/>
          </a:xfrm>
        </p:grpSpPr>
        <p:sp>
          <p:nvSpPr>
            <p:cNvPr id="4" name="文本框 3"/>
            <p:cNvSpPr txBox="1"/>
            <p:nvPr/>
          </p:nvSpPr>
          <p:spPr>
            <a:xfrm flipH="1">
              <a:off x="3059832" y="4437112"/>
              <a:ext cx="2160240" cy="461665"/>
            </a:xfrm>
            <a:prstGeom prst="rect">
              <a:avLst/>
            </a:prstGeom>
            <a:noFill/>
          </p:spPr>
          <p:txBody>
            <a:bodyPr wrap="square" rtlCol="0">
              <a:spAutoFit/>
            </a:bodyPr>
            <a:lstStyle/>
            <a:p>
              <a:r>
                <a:rPr lang="en-US" altLang="zh-CN" sz="2400" spc="240" dirty="0" err="1" smtClean="0">
                  <a:latin typeface="Symbol"/>
                  <a:ea typeface="Symbol"/>
                  <a:cs typeface="Symbol"/>
                  <a:sym typeface="Symbol"/>
                </a:rPr>
                <a:t>w</a:t>
              </a:r>
              <a:r>
                <a:rPr lang="en-US" altLang="zh-CN" sz="2400" i="1" baseline="30500" dirty="0" err="1" smtClean="0">
                  <a:latin typeface="Times"/>
                  <a:ea typeface="Times"/>
                  <a:cs typeface="Times"/>
                  <a:sym typeface="Times"/>
                </a:rPr>
                <a:t>k</a:t>
              </a:r>
              <a:r>
                <a:rPr lang="en-US" altLang="zh-CN" sz="2400" i="1" baseline="30500" dirty="0" smtClean="0">
                  <a:latin typeface="Times"/>
                  <a:ea typeface="Times"/>
                  <a:cs typeface="Times"/>
                  <a:sym typeface="Times"/>
                </a:rPr>
                <a:t>   </a:t>
              </a:r>
              <a:r>
                <a:rPr lang="en-US" altLang="zh-CN" sz="2400" spc="240" dirty="0" smtClean="0">
                  <a:latin typeface="Symbol"/>
                  <a:ea typeface="Symbol"/>
                  <a:cs typeface="Symbol"/>
                  <a:sym typeface="Symbol"/>
                </a:rPr>
                <a:t>=-</a:t>
              </a:r>
              <a:r>
                <a:rPr lang="en-US" altLang="zh-CN" sz="2400" spc="240" dirty="0" err="1" smtClean="0">
                  <a:latin typeface="Symbol"/>
                  <a:ea typeface="Symbol"/>
                  <a:cs typeface="Symbol"/>
                  <a:sym typeface="Symbol"/>
                </a:rPr>
                <a:t>w</a:t>
              </a:r>
              <a:r>
                <a:rPr lang="en-US" altLang="zh-CN" sz="2400" i="1" baseline="30500" dirty="0" err="1" smtClean="0">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smtClean="0">
                  <a:latin typeface="Times"/>
                  <a:ea typeface="Times"/>
                  <a:cs typeface="Times"/>
                  <a:sym typeface="Times"/>
                </a:rPr>
                <a:t>½</a:t>
              </a:r>
              <a:r>
                <a:rPr lang="en-US" altLang="zh-CN" sz="2400" i="1" baseline="30500" dirty="0" smtClean="0">
                  <a:latin typeface="Times"/>
                  <a:ea typeface="Times"/>
                  <a:cs typeface="Times"/>
                  <a:sym typeface="Times"/>
                </a:rPr>
                <a:t>n</a:t>
              </a:r>
              <a:endParaRPr lang="zh-CN" altLang="en-US" sz="2400" dirty="0"/>
            </a:p>
          </p:txBody>
        </p:sp>
        <p:sp>
          <p:nvSpPr>
            <p:cNvPr id="5" name="圆角矩形 4"/>
            <p:cNvSpPr/>
            <p:nvPr/>
          </p:nvSpPr>
          <p:spPr>
            <a:xfrm>
              <a:off x="2987824" y="4437112"/>
              <a:ext cx="1800200"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171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27584" y="2996952"/>
            <a:ext cx="7859216" cy="3528392"/>
          </a:xfrm>
          <a:prstGeom prst="roundRect">
            <a:avLst>
              <a:gd name="adj" fmla="val 73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a:t>FFT:  implementation</a:t>
            </a:r>
            <a:endParaRPr lang="zh-CN" altLang="en-US" dirty="0"/>
          </a:p>
        </p:txBody>
      </p:sp>
      <p:sp>
        <p:nvSpPr>
          <p:cNvPr id="3" name="内容占位符 2"/>
          <p:cNvSpPr>
            <a:spLocks noGrp="1"/>
          </p:cNvSpPr>
          <p:nvPr>
            <p:ph idx="1"/>
          </p:nvPr>
        </p:nvSpPr>
        <p:spPr>
          <a:xfrm>
            <a:off x="457200" y="1340768"/>
            <a:ext cx="8229600" cy="4785395"/>
          </a:xfrm>
        </p:spPr>
        <p:txBody>
          <a:bodyPr>
            <a:normAutofit/>
          </a:bodyPr>
          <a:lstStyle/>
          <a:p>
            <a:r>
              <a:rPr lang="en-US" altLang="zh-CN" sz="2400" b="1" dirty="0"/>
              <a:t>Goal.  </a:t>
            </a:r>
            <a:r>
              <a:rPr lang="en-US" altLang="zh-CN" sz="2400" dirty="0">
                <a:solidFill>
                  <a:srgbClr val="000000"/>
                </a:solidFill>
                <a:uFill>
                  <a:solidFill>
                    <a:srgbClr val="000000"/>
                  </a:solidFill>
                </a:uFill>
              </a:rPr>
              <a:t>Evaluate a degree </a:t>
            </a:r>
            <a:r>
              <a:rPr lang="en-US" altLang="zh-CN" sz="2400" i="1" dirty="0">
                <a:solidFill>
                  <a:srgbClr val="000000"/>
                </a:solidFill>
                <a:uFill>
                  <a:solidFill>
                    <a:srgbClr val="000000"/>
                  </a:solidFill>
                </a:uFill>
                <a:latin typeface="Times"/>
                <a:ea typeface="Times"/>
                <a:cs typeface="Times"/>
                <a:sym typeface="Times"/>
              </a:rPr>
              <a:t>n </a:t>
            </a:r>
            <a:r>
              <a:rPr lang="en-US" altLang="zh-CN" sz="2400" dirty="0">
                <a:solidFill>
                  <a:srgbClr val="000000"/>
                </a:solidFill>
                <a:uFill>
                  <a:solidFill>
                    <a:srgbClr val="000000"/>
                  </a:solidFill>
                </a:uFill>
                <a:latin typeface="Times"/>
                <a:ea typeface="Times"/>
                <a:cs typeface="Times"/>
                <a:sym typeface="Times"/>
              </a:rPr>
              <a:t>– 1</a:t>
            </a:r>
            <a:r>
              <a:rPr lang="en-US" altLang="zh-CN" sz="2400" dirty="0">
                <a:solidFill>
                  <a:srgbClr val="000000"/>
                </a:solidFill>
                <a:uFill>
                  <a:solidFill>
                    <a:srgbClr val="000000"/>
                  </a:solidFill>
                </a:uFill>
              </a:rPr>
              <a:t> polynomial </a:t>
            </a:r>
            <a:r>
              <a:rPr lang="en-US" altLang="zh-CN" sz="2400" i="1" dirty="0">
                <a:solidFill>
                  <a:srgbClr val="000000"/>
                </a:solidFill>
                <a:uFill>
                  <a:solidFill>
                    <a:srgbClr val="000000"/>
                  </a:solidFill>
                </a:uFill>
                <a:latin typeface="Times"/>
                <a:ea typeface="Times"/>
                <a:cs typeface="Times"/>
                <a:sym typeface="Times"/>
              </a:rPr>
              <a:t>A</a:t>
            </a:r>
            <a:r>
              <a:rPr lang="en-US" altLang="zh-CN" sz="2400" dirty="0">
                <a:solidFill>
                  <a:srgbClr val="000000"/>
                </a:solidFill>
                <a:uFill>
                  <a:solidFill>
                    <a:srgbClr val="000000"/>
                  </a:solidFill>
                </a:uFill>
                <a:latin typeface="Times"/>
                <a:ea typeface="Times"/>
                <a:cs typeface="Times"/>
                <a:sym typeface="Times"/>
              </a:rPr>
              <a:t>(</a:t>
            </a:r>
            <a:r>
              <a:rPr lang="en-US" altLang="zh-CN" sz="2400" i="1" dirty="0">
                <a:solidFill>
                  <a:srgbClr val="000000"/>
                </a:solidFill>
                <a:uFill>
                  <a:solidFill>
                    <a:srgbClr val="000000"/>
                  </a:solidFill>
                </a:uFill>
                <a:latin typeface="Times"/>
                <a:ea typeface="Times"/>
                <a:cs typeface="Times"/>
                <a:sym typeface="Times"/>
              </a:rPr>
              <a:t>x</a:t>
            </a:r>
            <a:r>
              <a:rPr lang="en-US" altLang="zh-CN" sz="2400" dirty="0">
                <a:solidFill>
                  <a:srgbClr val="000000"/>
                </a:solidFill>
                <a:uFill>
                  <a:solidFill>
                    <a:srgbClr val="000000"/>
                  </a:solidFill>
                </a:uFill>
                <a:latin typeface="Times"/>
                <a:ea typeface="Times"/>
                <a:cs typeface="Times"/>
                <a:sym typeface="Times"/>
              </a:rPr>
              <a:t>) = </a:t>
            </a:r>
            <a:r>
              <a:rPr lang="en-US" altLang="zh-CN" sz="2400" i="1" dirty="0">
                <a:solidFill>
                  <a:srgbClr val="000000"/>
                </a:solidFill>
                <a:uFill>
                  <a:solidFill>
                    <a:srgbClr val="000000"/>
                  </a:solidFill>
                </a:uFill>
                <a:latin typeface="Times"/>
                <a:ea typeface="Times"/>
                <a:cs typeface="Times"/>
                <a:sym typeface="Times"/>
              </a:rPr>
              <a:t>a</a:t>
            </a:r>
            <a:r>
              <a:rPr lang="en-US" altLang="zh-CN" sz="2400" baseline="-20250"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 ... + </a:t>
            </a:r>
            <a:r>
              <a:rPr lang="en-US" altLang="zh-CN" sz="2400" i="1" dirty="0">
                <a:solidFill>
                  <a:srgbClr val="000000"/>
                </a:solidFill>
                <a:uFill>
                  <a:solidFill>
                    <a:srgbClr val="000000"/>
                  </a:solidFill>
                </a:uFill>
                <a:latin typeface="Times"/>
                <a:ea typeface="Times"/>
                <a:cs typeface="Times"/>
                <a:sym typeface="Times"/>
              </a:rPr>
              <a:t>a</a:t>
            </a:r>
            <a:r>
              <a:rPr lang="en-US" altLang="zh-CN" sz="2400" i="1" baseline="-20250" dirty="0">
                <a:solidFill>
                  <a:srgbClr val="000000"/>
                </a:solidFill>
                <a:uFill>
                  <a:solidFill>
                    <a:srgbClr val="000000"/>
                  </a:solidFill>
                </a:uFill>
                <a:latin typeface="Times"/>
                <a:ea typeface="Times"/>
                <a:cs typeface="Times"/>
                <a:sym typeface="Times"/>
              </a:rPr>
              <a:t>n</a:t>
            </a:r>
            <a:r>
              <a:rPr lang="en-US" altLang="zh-CN" sz="2400" baseline="-20250"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i="1" spc="240" dirty="0" err="1">
                <a:solidFill>
                  <a:srgbClr val="000000"/>
                </a:solidFill>
                <a:uFill>
                  <a:solidFill>
                    <a:srgbClr val="000000"/>
                  </a:solidFill>
                </a:uFill>
                <a:latin typeface="Times"/>
                <a:ea typeface="Times"/>
                <a:cs typeface="Times"/>
                <a:sym typeface="Times"/>
              </a:rPr>
              <a:t>x</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 at </a:t>
            </a:r>
            <a:r>
              <a:rPr lang="en-US" altLang="zh-CN" sz="2400" dirty="0" smtClean="0">
                <a:solidFill>
                  <a:srgbClr val="000000"/>
                </a:solidFill>
                <a:uFill>
                  <a:solidFill>
                    <a:srgbClr val="000000"/>
                  </a:solidFill>
                </a:uFill>
              </a:rPr>
              <a:t>its </a:t>
            </a:r>
            <a:r>
              <a:rPr lang="en-US" altLang="zh-CN" sz="2400" i="1" dirty="0" smtClean="0">
                <a:solidFill>
                  <a:srgbClr val="000000"/>
                </a:solidFill>
                <a:uFill>
                  <a:solidFill>
                    <a:srgbClr val="000000"/>
                  </a:solidFill>
                </a:uFill>
                <a:latin typeface="Times"/>
                <a:ea typeface="Times"/>
                <a:cs typeface="Times"/>
                <a:sym typeface="Times"/>
              </a:rPr>
              <a:t>n</a:t>
            </a:r>
            <a:r>
              <a:rPr lang="en-US" altLang="zh-CN" sz="2400" i="1" baseline="30500" dirty="0" smtClean="0">
                <a:solidFill>
                  <a:srgbClr val="000000"/>
                </a:solidFill>
                <a:uFill>
                  <a:solidFill>
                    <a:srgbClr val="000000"/>
                  </a:solidFill>
                </a:uFill>
                <a:latin typeface="Times"/>
                <a:ea typeface="Times"/>
                <a:cs typeface="Times"/>
                <a:sym typeface="Times"/>
              </a:rPr>
              <a:t>th</a:t>
            </a:r>
            <a:r>
              <a:rPr lang="en-US" altLang="zh-CN" sz="2400" dirty="0" smtClean="0">
                <a:solidFill>
                  <a:srgbClr val="000000"/>
                </a:solidFill>
                <a:uFill>
                  <a:solidFill>
                    <a:srgbClr val="000000"/>
                  </a:solidFill>
                </a:uFill>
              </a:rPr>
              <a:t> </a:t>
            </a:r>
            <a:r>
              <a:rPr lang="en-US" altLang="zh-CN" sz="2400" dirty="0">
                <a:solidFill>
                  <a:srgbClr val="000000"/>
                </a:solidFill>
                <a:uFill>
                  <a:solidFill>
                    <a:srgbClr val="000000"/>
                  </a:solidFill>
                </a:uFill>
              </a:rPr>
              <a:t>roots of unity: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rPr>
              <a:t> </a:t>
            </a:r>
            <a:r>
              <a:rPr lang="en-US" altLang="zh-CN" sz="2400" spc="240" dirty="0" err="1">
                <a:solidFill>
                  <a:srgbClr val="000000"/>
                </a:solidFill>
                <a:uFill>
                  <a:solidFill>
                    <a:srgbClr val="000000"/>
                  </a:solidFill>
                </a:uFill>
                <a:latin typeface="Symbol"/>
                <a:ea typeface="Symbol"/>
                <a:cs typeface="Symbol"/>
                <a:sym typeface="Symbol"/>
              </a:rPr>
              <a:t>w</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a:t>
            </a:r>
          </a:p>
          <a:p>
            <a:pPr lvl="1"/>
            <a:r>
              <a:rPr lang="en-US" altLang="zh-CN" sz="2000" i="1" baseline="-1500" dirty="0" err="1">
                <a:latin typeface="Times"/>
                <a:ea typeface="Times"/>
                <a:cs typeface="Times"/>
                <a:sym typeface="Times"/>
              </a:rPr>
              <a:t>y</a:t>
            </a:r>
            <a:r>
              <a:rPr lang="en-US" altLang="zh-CN" sz="2000" i="1" baseline="-7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dirty="0" smtClean="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a:t>
            </a:r>
            <a:r>
              <a:rPr lang="en-US" altLang="zh-CN" sz="2000" dirty="0" smtClean="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uFill>
                  <a:solidFill>
                    <a:srgbClr val="000000"/>
                  </a:solidFill>
                </a:uFill>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i="1" dirty="0">
                <a:latin typeface="Times"/>
                <a:ea typeface="Times"/>
                <a:cs typeface="Times"/>
                <a:sym typeface="Times"/>
              </a:rPr>
              <a:t> 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endParaRPr lang="en-US" altLang="zh-CN" sz="2000" dirty="0">
              <a:latin typeface="Times"/>
              <a:ea typeface="Times"/>
              <a:cs typeface="Times"/>
              <a:sym typeface="Times"/>
            </a:endParaRPr>
          </a:p>
          <a:p>
            <a:pPr lvl="1"/>
            <a:r>
              <a:rPr lang="en-US" altLang="zh-CN" sz="2000" i="1" baseline="-1500" dirty="0" err="1">
                <a:latin typeface="Times"/>
                <a:ea typeface="Times"/>
                <a:cs typeface="Times"/>
                <a:sym typeface="Times"/>
              </a:rPr>
              <a:t>y</a:t>
            </a:r>
            <a:r>
              <a:rPr lang="en-US" altLang="zh-CN" sz="2000" i="1" baseline="-7500" dirty="0" err="1">
                <a:latin typeface="Times"/>
                <a:ea typeface="Times"/>
                <a:cs typeface="Times"/>
                <a:sym typeface="Times"/>
              </a:rPr>
              <a:t>k</a:t>
            </a:r>
            <a:r>
              <a:rPr lang="en-US" altLang="zh-CN" sz="2000" i="1" baseline="-7500" dirty="0">
                <a:latin typeface="Times"/>
                <a:ea typeface="Times"/>
                <a:cs typeface="Times"/>
                <a:sym typeface="Times"/>
              </a:rPr>
              <a:t>+ </a:t>
            </a:r>
            <a:r>
              <a:rPr lang="en-US" altLang="zh-CN" sz="2000" baseline="-7500" dirty="0">
                <a:latin typeface="Times"/>
                <a:ea typeface="Times"/>
                <a:cs typeface="Times"/>
                <a:sym typeface="Times"/>
              </a:rPr>
              <a:t>½</a:t>
            </a:r>
            <a:r>
              <a:rPr lang="en-US" altLang="zh-CN" sz="2000" i="1" baseline="-7500" dirty="0" smtClean="0">
                <a:latin typeface="Times"/>
                <a:ea typeface="Times"/>
                <a:cs typeface="Times"/>
                <a:sym typeface="Times"/>
              </a:rPr>
              <a:t>n</a:t>
            </a:r>
            <a:r>
              <a:rPr lang="en-US" altLang="zh-CN" sz="2000" dirty="0" smtClean="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baseline="30500" dirty="0">
                <a:latin typeface="Times"/>
                <a:ea typeface="Times"/>
                <a:cs typeface="Times"/>
                <a:sym typeface="Times"/>
              </a:rPr>
              <a:t>½</a:t>
            </a:r>
            <a:r>
              <a:rPr lang="en-US" altLang="zh-CN" sz="2000" i="1" baseline="30500" dirty="0">
                <a:latin typeface="Times"/>
                <a:ea typeface="Times"/>
                <a:cs typeface="Times"/>
                <a:sym typeface="Times"/>
              </a:rPr>
              <a:t>n</a:t>
            </a:r>
            <a:r>
              <a:rPr lang="en-US" altLang="zh-CN" sz="2000" dirty="0">
                <a:latin typeface="Times"/>
                <a:ea typeface="Times"/>
                <a:cs typeface="Times"/>
                <a:sym typeface="Times"/>
              </a:rPr>
              <a:t>) =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i="1"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dirty="0">
                <a:latin typeface="Times"/>
                <a:ea typeface="Times"/>
                <a:cs typeface="Times"/>
                <a:sym typeface="Times"/>
              </a:rPr>
              <a:t> </a:t>
            </a:r>
            <a:r>
              <a:rPr lang="en-US" altLang="zh-CN" sz="2000" i="1" dirty="0">
                <a:latin typeface="Times"/>
                <a:ea typeface="Times"/>
                <a:cs typeface="Times"/>
                <a:sym typeface="Times"/>
              </a:rPr>
              <a:t>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smtClean="0">
                <a:uFill>
                  <a:solidFill>
                    <a:srgbClr val="000000"/>
                  </a:solidFill>
                </a:uFill>
              </a:rPr>
              <a:t>.</a:t>
            </a:r>
          </a:p>
          <a:p>
            <a:pPr marL="0" indent="0">
              <a:spcBef>
                <a:spcPts val="1200"/>
              </a:spcBef>
              <a:buNone/>
              <a:defRPr sz="2400" i="1">
                <a:solidFill>
                  <a:srgbClr val="000000"/>
                </a:solidFill>
                <a:latin typeface="Times"/>
                <a:ea typeface="Times"/>
                <a:cs typeface="Times"/>
                <a:sym typeface="Times"/>
              </a:defRPr>
            </a:pPr>
            <a:r>
              <a:rPr lang="en-US" altLang="zh-CN" cap="small" dirty="0" smtClean="0">
                <a:solidFill>
                  <a:srgbClr val="003F83"/>
                </a:solidFill>
              </a:rPr>
              <a:t>	</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endParaRPr lang="en-US" altLang="zh-CN" dirty="0">
              <a:uFill>
                <a:solidFill>
                  <a:srgbClr val="000000"/>
                </a:solidFill>
              </a:uFill>
            </a:endParaRPr>
          </a:p>
        </p:txBody>
      </p:sp>
      <p:sp>
        <p:nvSpPr>
          <p:cNvPr id="5" name="文本框 4"/>
          <p:cNvSpPr txBox="1"/>
          <p:nvPr/>
        </p:nvSpPr>
        <p:spPr>
          <a:xfrm>
            <a:off x="971600" y="3068960"/>
            <a:ext cx="6506909" cy="3323987"/>
          </a:xfrm>
          <a:prstGeom prst="rect">
            <a:avLst/>
          </a:prstGeom>
          <a:noFill/>
        </p:spPr>
        <p:txBody>
          <a:bodyPr wrap="none" rtlCol="0">
            <a:spAutoFit/>
          </a:bodyPr>
          <a:lstStyle/>
          <a:p>
            <a:pPr lvl="2">
              <a:spcBef>
                <a:spcPts val="600"/>
              </a:spcBef>
              <a:defRPr sz="2400" i="1">
                <a:solidFill>
                  <a:srgbClr val="000000"/>
                </a:solidFill>
                <a:latin typeface="Times"/>
                <a:ea typeface="Times"/>
                <a:cs typeface="Times"/>
                <a:sym typeface="Times"/>
              </a:defRPr>
            </a:pPr>
            <a:r>
              <a:rPr lang="en-US" altLang="zh-CN" sz="1600" cap="small" dirty="0">
                <a:solidFill>
                  <a:srgbClr val="003F83"/>
                </a:solidFill>
              </a:rPr>
              <a:t>FFT</a:t>
            </a:r>
            <a:r>
              <a:rPr lang="en-US" altLang="zh-CN" sz="1600" dirty="0"/>
              <a:t>(n, a</a:t>
            </a:r>
            <a:r>
              <a:rPr lang="en-US" altLang="zh-CN" sz="1600" baseline="-5999" dirty="0"/>
              <a:t>0</a:t>
            </a:r>
            <a:r>
              <a:rPr lang="en-US" altLang="zh-CN" sz="1600" dirty="0"/>
              <a:t>, a</a:t>
            </a:r>
            <a:r>
              <a:rPr lang="en-US" altLang="zh-CN" sz="1600" baseline="-5999" dirty="0"/>
              <a:t>1</a:t>
            </a:r>
            <a:r>
              <a:rPr lang="en-US" altLang="zh-CN" sz="1600" dirty="0"/>
              <a:t>, a</a:t>
            </a:r>
            <a:r>
              <a:rPr lang="en-US" altLang="zh-CN" sz="1600" baseline="-5999" dirty="0"/>
              <a:t>2</a:t>
            </a:r>
            <a:r>
              <a:rPr lang="en-US" altLang="zh-CN" sz="1600" dirty="0"/>
              <a:t>, …, a</a:t>
            </a:r>
            <a:r>
              <a:rPr lang="en-US" altLang="zh-CN" sz="1600" baseline="-5999" dirty="0"/>
              <a:t>n–1</a:t>
            </a:r>
            <a:r>
              <a:rPr lang="en-US" altLang="zh-CN" sz="1600" dirty="0"/>
              <a:t>) </a:t>
            </a:r>
            <a:r>
              <a:rPr lang="en-US" altLang="zh-CN" sz="1600" cap="small" dirty="0">
                <a:solidFill>
                  <a:srgbClr val="003F83"/>
                </a:solidFill>
              </a:rPr>
              <a:t>	</a:t>
            </a:r>
            <a:endParaRPr lang="en-US" altLang="zh-CN" sz="1600" cap="small" dirty="0" smtClean="0">
              <a:solidFill>
                <a:srgbClr val="003F83"/>
              </a:solidFill>
            </a:endParaRPr>
          </a:p>
          <a:p>
            <a:pPr lvl="2">
              <a:spcBef>
                <a:spcPts val="1200"/>
              </a:spcBef>
              <a:spcAft>
                <a:spcPts val="0"/>
              </a:spcAft>
              <a:defRPr sz="2400" i="1">
                <a:solidFill>
                  <a:srgbClr val="000000"/>
                </a:solidFill>
                <a:latin typeface="Times"/>
                <a:ea typeface="Times"/>
                <a:cs typeface="Times"/>
                <a:sym typeface="Times"/>
              </a:defRPr>
            </a:pPr>
            <a:r>
              <a:rPr lang="en-US" altLang="zh-CN" sz="1600" cap="small" dirty="0" smtClean="0">
                <a:solidFill>
                  <a:srgbClr val="003F83"/>
                </a:solidFill>
              </a:rPr>
              <a:t>If</a:t>
            </a:r>
            <a:r>
              <a:rPr lang="en-US" altLang="zh-CN" sz="1600" dirty="0" smtClean="0"/>
              <a:t>  </a:t>
            </a:r>
            <a:r>
              <a:rPr lang="en-US" altLang="zh-CN" sz="1600" dirty="0"/>
              <a:t>(</a:t>
            </a:r>
            <a:r>
              <a:rPr lang="en-US" altLang="zh-CN" sz="1600" i="1" dirty="0"/>
              <a:t>n</a:t>
            </a:r>
            <a:r>
              <a:rPr lang="en-US" altLang="zh-CN" sz="1600" dirty="0"/>
              <a:t> = 1) </a:t>
            </a:r>
            <a:r>
              <a:rPr lang="en-US" altLang="zh-CN" sz="1600" cap="small" dirty="0">
                <a:solidFill>
                  <a:srgbClr val="003F83"/>
                </a:solidFill>
              </a:rPr>
              <a:t>Return</a:t>
            </a:r>
            <a:r>
              <a:rPr lang="en-US" altLang="zh-CN" sz="1600" i="1" cap="small" dirty="0"/>
              <a:t> </a:t>
            </a:r>
            <a:r>
              <a:rPr lang="en-US" altLang="zh-CN" sz="1600" dirty="0"/>
              <a:t> </a:t>
            </a:r>
            <a:r>
              <a:rPr lang="en-US" altLang="zh-CN" sz="1600" i="1" dirty="0"/>
              <a:t>a</a:t>
            </a:r>
            <a:r>
              <a:rPr lang="en-US" altLang="zh-CN" sz="1600" baseline="-5999" dirty="0"/>
              <a:t>0</a:t>
            </a:r>
            <a:r>
              <a:rPr lang="en-US" altLang="zh-CN" sz="1600" dirty="0"/>
              <a:t>.</a:t>
            </a:r>
          </a:p>
          <a:p>
            <a:pPr marL="0" indent="0">
              <a:spcBef>
                <a:spcPts val="600"/>
              </a:spcBef>
              <a:buNone/>
              <a:defRPr sz="2400">
                <a:solidFill>
                  <a:srgbClr val="000000"/>
                </a:solidFill>
                <a:latin typeface="Times"/>
                <a:ea typeface="Times"/>
                <a:cs typeface="Times"/>
                <a:sym typeface="Times"/>
              </a:defRPr>
            </a:pPr>
            <a:r>
              <a:rPr lang="en-US" altLang="zh-CN" sz="1600" dirty="0" smtClean="0"/>
              <a:t>	</a:t>
            </a:r>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dirty="0" smtClean="0"/>
              <a:t>(</a:t>
            </a:r>
            <a:r>
              <a:rPr lang="en-US" altLang="zh-CN" sz="1600" i="1" dirty="0"/>
              <a:t>e</a:t>
            </a:r>
            <a:r>
              <a:rPr lang="en-US" altLang="zh-CN" sz="1600" baseline="-5999" dirty="0"/>
              <a:t>0</a:t>
            </a:r>
            <a:r>
              <a:rPr lang="en-US" altLang="zh-CN" sz="1600" dirty="0"/>
              <a:t>, </a:t>
            </a:r>
            <a:r>
              <a:rPr lang="en-US" altLang="zh-CN" sz="1600" i="1" dirty="0"/>
              <a:t>e</a:t>
            </a:r>
            <a:r>
              <a:rPr lang="en-US" altLang="zh-CN" sz="1600" baseline="-5999" dirty="0"/>
              <a:t>1</a:t>
            </a:r>
            <a:r>
              <a:rPr lang="en-US" altLang="zh-CN" sz="1600" dirty="0"/>
              <a:t>, …, </a:t>
            </a:r>
            <a:r>
              <a:rPr lang="en-US" altLang="zh-CN" sz="1600" i="1" dirty="0" err="1"/>
              <a:t>e</a:t>
            </a:r>
            <a:r>
              <a:rPr lang="en-US" altLang="zh-CN" sz="1600" i="1" baseline="-5999" dirty="0" err="1"/>
              <a:t>n</a:t>
            </a:r>
            <a:r>
              <a:rPr lang="en-US" altLang="zh-CN" sz="1600" i="1" baseline="-5999" dirty="0"/>
              <a:t>/</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dirty="0"/>
              <a:t>(</a:t>
            </a:r>
            <a:r>
              <a:rPr lang="en-US" altLang="zh-CN" sz="1600" i="1" dirty="0"/>
              <a:t>n</a:t>
            </a:r>
            <a:r>
              <a:rPr lang="en-US" altLang="zh-CN" sz="1600" dirty="0"/>
              <a:t> / 2</a:t>
            </a:r>
            <a:r>
              <a:rPr lang="en-US" altLang="zh-CN" sz="1600" i="1" dirty="0"/>
              <a:t>, a</a:t>
            </a:r>
            <a:r>
              <a:rPr lang="en-US" altLang="zh-CN" sz="1600" baseline="-5999" dirty="0"/>
              <a:t>0</a:t>
            </a:r>
            <a:r>
              <a:rPr lang="en-US" altLang="zh-CN" sz="1600" dirty="0"/>
              <a:t>, </a:t>
            </a:r>
            <a:r>
              <a:rPr lang="en-US" altLang="zh-CN" sz="1600" i="1" dirty="0"/>
              <a:t>a</a:t>
            </a:r>
            <a:r>
              <a:rPr lang="en-US" altLang="zh-CN" sz="1600" baseline="-5999" dirty="0"/>
              <a:t>2</a:t>
            </a:r>
            <a:r>
              <a:rPr lang="en-US" altLang="zh-CN" sz="1600" dirty="0"/>
              <a:t>, </a:t>
            </a:r>
            <a:r>
              <a:rPr lang="en-US" altLang="zh-CN" sz="1600" i="1" dirty="0"/>
              <a:t>a</a:t>
            </a:r>
            <a:r>
              <a:rPr lang="en-US" altLang="zh-CN" sz="1600" baseline="-5999" dirty="0"/>
              <a:t>4</a:t>
            </a:r>
            <a:r>
              <a:rPr lang="en-US" altLang="zh-CN" sz="1600" dirty="0"/>
              <a:t>, …, </a:t>
            </a:r>
            <a:r>
              <a:rPr lang="en-US" altLang="zh-CN" sz="1600" i="1" dirty="0"/>
              <a:t>a</a:t>
            </a:r>
            <a:r>
              <a:rPr lang="en-US" altLang="zh-CN" sz="1600" i="1" baseline="-5999" dirty="0"/>
              <a:t>n</a:t>
            </a:r>
            <a:r>
              <a:rPr lang="en-US" altLang="zh-CN" sz="1600" baseline="-5999" dirty="0"/>
              <a:t>–2</a:t>
            </a:r>
            <a:r>
              <a:rPr lang="en-US" altLang="zh-CN" sz="1600" dirty="0"/>
              <a:t>).</a:t>
            </a:r>
            <a:endParaRPr lang="en-US" altLang="zh-CN" sz="1600" i="1" dirty="0"/>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d</a:t>
            </a:r>
            <a:r>
              <a:rPr lang="en-US" altLang="zh-CN" sz="1600" baseline="-5999" dirty="0"/>
              <a:t>0</a:t>
            </a:r>
            <a:r>
              <a:rPr lang="en-US" altLang="zh-CN" sz="1600" dirty="0"/>
              <a:t>, </a:t>
            </a:r>
            <a:r>
              <a:rPr lang="en-US" altLang="zh-CN" sz="1600" i="1" dirty="0"/>
              <a:t>d</a:t>
            </a:r>
            <a:r>
              <a:rPr lang="en-US" altLang="zh-CN" sz="1600" baseline="-5999" dirty="0"/>
              <a:t>1</a:t>
            </a:r>
            <a:r>
              <a:rPr lang="en-US" altLang="zh-CN" sz="1600" dirty="0"/>
              <a:t>, …, </a:t>
            </a:r>
            <a:r>
              <a:rPr lang="en-US" altLang="zh-CN" sz="1600" i="1" dirty="0" err="1"/>
              <a:t>d</a:t>
            </a:r>
            <a:r>
              <a:rPr lang="en-US" altLang="zh-CN" sz="1600" i="1" baseline="-5999" dirty="0" err="1"/>
              <a:t>n</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i="1" dirty="0"/>
              <a:t>(n</a:t>
            </a:r>
            <a:r>
              <a:rPr lang="en-US" altLang="zh-CN" sz="1600" dirty="0"/>
              <a:t> / 2, </a:t>
            </a:r>
            <a:r>
              <a:rPr lang="en-US" altLang="zh-CN" sz="1600" i="1" dirty="0"/>
              <a:t>a</a:t>
            </a:r>
            <a:r>
              <a:rPr lang="en-US" altLang="zh-CN" sz="1600" baseline="-5999" dirty="0"/>
              <a:t>1</a:t>
            </a:r>
            <a:r>
              <a:rPr lang="en-US" altLang="zh-CN" sz="1600" dirty="0"/>
              <a:t>, </a:t>
            </a:r>
            <a:r>
              <a:rPr lang="en-US" altLang="zh-CN" sz="1600" i="1" dirty="0"/>
              <a:t>a</a:t>
            </a:r>
            <a:r>
              <a:rPr lang="en-US" altLang="zh-CN" sz="1600" baseline="-5999" dirty="0"/>
              <a:t>3</a:t>
            </a:r>
            <a:r>
              <a:rPr lang="en-US" altLang="zh-CN" sz="1600" dirty="0"/>
              <a:t>, </a:t>
            </a:r>
            <a:r>
              <a:rPr lang="en-US" altLang="zh-CN" sz="1600" i="1" dirty="0"/>
              <a:t>a</a:t>
            </a:r>
            <a:r>
              <a:rPr lang="en-US" altLang="zh-CN" sz="1600" i="1" baseline="-5999" dirty="0"/>
              <a:t>5</a:t>
            </a:r>
            <a:r>
              <a:rPr lang="en-US" altLang="zh-CN" sz="1600" dirty="0"/>
              <a:t>, …, </a:t>
            </a:r>
            <a:r>
              <a:rPr lang="en-US" altLang="zh-CN" sz="1600" i="1" dirty="0"/>
              <a:t>a</a:t>
            </a:r>
            <a:r>
              <a:rPr lang="en-US" altLang="zh-CN" sz="1600" i="1" baseline="-5999" dirty="0"/>
              <a:t>n</a:t>
            </a:r>
            <a:r>
              <a:rPr lang="en-US" altLang="zh-CN" sz="1600" baseline="-5999" dirty="0"/>
              <a:t>–1</a:t>
            </a:r>
            <a:r>
              <a:rPr lang="en-US" altLang="zh-CN" sz="1600" dirty="0"/>
              <a:t>)</a:t>
            </a:r>
            <a:r>
              <a:rPr lang="en-US" altLang="zh-CN" sz="1600" i="1" dirty="0"/>
              <a:t>.                        </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For</a:t>
            </a:r>
            <a:r>
              <a:rPr lang="en-US" altLang="zh-CN" sz="1600" cap="small" dirty="0"/>
              <a:t>  </a:t>
            </a:r>
            <a:r>
              <a:rPr lang="en-US" altLang="zh-CN" sz="1600" dirty="0"/>
              <a:t>k = 0  </a:t>
            </a:r>
            <a:r>
              <a:rPr lang="en-US" altLang="zh-CN" sz="1600" cap="small" dirty="0">
                <a:solidFill>
                  <a:srgbClr val="003F83"/>
                </a:solidFill>
              </a:rPr>
              <a:t>to</a:t>
            </a:r>
            <a:r>
              <a:rPr lang="en-US" altLang="zh-CN" sz="1600" cap="small" dirty="0"/>
              <a:t>  </a:t>
            </a:r>
            <a:r>
              <a:rPr lang="en-US" altLang="zh-CN" sz="1600" dirty="0"/>
              <a:t>n / 2 – 1.</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 </a:t>
            </a:r>
            <a:r>
              <a:rPr lang="en-US" altLang="zh-CN" sz="1600" spc="240" dirty="0"/>
              <a:t>e</a:t>
            </a:r>
            <a:r>
              <a:rPr lang="en-US" altLang="zh-CN" sz="1600" baseline="44499" dirty="0"/>
              <a:t>2</a:t>
            </a:r>
            <a:r>
              <a:rPr lang="el-GR" altLang="zh-CN" sz="1600" baseline="44499" dirty="0"/>
              <a:t>π </a:t>
            </a:r>
            <a:r>
              <a:rPr lang="en-US" altLang="zh-CN" sz="1600" baseline="44499" dirty="0" err="1"/>
              <a:t>i</a:t>
            </a:r>
            <a:r>
              <a:rPr lang="en-US" altLang="zh-CN" sz="1600" baseline="44499" dirty="0"/>
              <a:t> </a:t>
            </a:r>
            <a:r>
              <a:rPr lang="en-US" altLang="zh-CN" sz="1600" spc="240" baseline="44499" dirty="0"/>
              <a:t>k/</a:t>
            </a:r>
            <a:r>
              <a:rPr lang="en-US" altLang="zh-CN" sz="1600" baseline="44499" dirty="0"/>
              <a:t>n</a:t>
            </a:r>
            <a:r>
              <a:rPr lang="en-US" altLang="zh-CN" sz="1600" dirty="0"/>
              <a:t>.</a:t>
            </a:r>
            <a:endParaRPr lang="en-US" altLang="zh-CN" sz="1600" baseline="31999" dirty="0"/>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dirty="0"/>
              <a:t>  ← </a:t>
            </a:r>
            <a:r>
              <a:rPr lang="en-US" altLang="zh-CN" sz="1600" dirty="0" err="1"/>
              <a:t>e</a:t>
            </a:r>
            <a:r>
              <a:rPr lang="en-US" altLang="zh-CN" sz="1600" baseline="-5999" dirty="0" err="1"/>
              <a:t>k</a:t>
            </a:r>
            <a:r>
              <a:rPr lang="en-US" altLang="zh-CN" sz="1600" baseline="-5999" dirty="0"/>
              <a:t>   </a:t>
            </a: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d</a:t>
            </a:r>
            <a:r>
              <a:rPr lang="en-US" altLang="zh-CN" sz="1600" baseline="-5999" dirty="0"/>
              <a:t>k</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baseline="-5999" dirty="0"/>
              <a:t> + n/2   </a:t>
            </a:r>
            <a:r>
              <a:rPr lang="en-US" altLang="zh-CN" sz="1600" dirty="0"/>
              <a:t>← </a:t>
            </a:r>
            <a:r>
              <a:rPr lang="en-US" altLang="zh-CN" sz="1600" dirty="0" err="1"/>
              <a:t>e</a:t>
            </a:r>
            <a:r>
              <a:rPr lang="en-US" altLang="zh-CN" sz="1600" baseline="-5999" dirty="0" err="1"/>
              <a:t>k</a:t>
            </a:r>
            <a:r>
              <a:rPr lang="en-US" altLang="zh-CN" sz="1600" dirty="0"/>
              <a:t>  –</a:t>
            </a:r>
            <a:r>
              <a:rPr lang="en-US" altLang="zh-CN" sz="1600" spc="144"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a:t>
            </a:r>
            <a:r>
              <a:rPr lang="en-US" altLang="zh-CN" sz="1600" dirty="0" err="1"/>
              <a:t>d</a:t>
            </a:r>
            <a:r>
              <a:rPr lang="en-US" altLang="zh-CN" sz="1600" baseline="-5999" dirty="0" err="1"/>
              <a:t>k</a:t>
            </a:r>
            <a:r>
              <a:rPr lang="en-US" altLang="zh-CN" sz="1600" baseline="-5999" dirty="0"/>
              <a:t> </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Return</a:t>
            </a:r>
            <a:r>
              <a:rPr lang="en-US" altLang="zh-CN" sz="1600" dirty="0"/>
              <a:t> (y</a:t>
            </a:r>
            <a:r>
              <a:rPr lang="en-US" altLang="zh-CN" sz="1600" baseline="-5999" dirty="0"/>
              <a:t>0</a:t>
            </a:r>
            <a:r>
              <a:rPr lang="en-US" altLang="zh-CN" sz="1600" dirty="0"/>
              <a:t>, y</a:t>
            </a:r>
            <a:r>
              <a:rPr lang="en-US" altLang="zh-CN" sz="1600" baseline="-5999" dirty="0"/>
              <a:t>1</a:t>
            </a:r>
            <a:r>
              <a:rPr lang="en-US" altLang="zh-CN" sz="1600" dirty="0"/>
              <a:t>, y</a:t>
            </a:r>
            <a:r>
              <a:rPr lang="en-US" altLang="zh-CN" sz="1600" baseline="-5999" dirty="0"/>
              <a:t>2</a:t>
            </a:r>
            <a:r>
              <a:rPr lang="en-US" altLang="zh-CN" sz="1600" dirty="0"/>
              <a:t>, …, </a:t>
            </a:r>
            <a:r>
              <a:rPr lang="en-US" altLang="zh-CN" sz="1600" dirty="0" err="1"/>
              <a:t>y</a:t>
            </a:r>
            <a:r>
              <a:rPr lang="en-US" altLang="zh-CN" sz="1600" baseline="-5999" dirty="0" err="1"/>
              <a:t>n</a:t>
            </a:r>
            <a:r>
              <a:rPr lang="en-US" altLang="zh-CN" sz="1600" baseline="-5999" dirty="0"/>
              <a:t>–1</a:t>
            </a:r>
            <a:r>
              <a:rPr lang="en-US" altLang="zh-CN" sz="1600" dirty="0" smtClean="0"/>
              <a:t>).</a:t>
            </a:r>
            <a:endParaRPr lang="zh-CN" altLang="en-US" sz="1400" dirty="0"/>
          </a:p>
        </p:txBody>
      </p:sp>
      <p:cxnSp>
        <p:nvCxnSpPr>
          <p:cNvPr id="7" name="直接连接符 6"/>
          <p:cNvCxnSpPr/>
          <p:nvPr/>
        </p:nvCxnSpPr>
        <p:spPr>
          <a:xfrm>
            <a:off x="1200718" y="3429000"/>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387347" y="6419434"/>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p:cNvGrpSpPr/>
          <p:nvPr/>
        </p:nvGrpSpPr>
        <p:grpSpPr>
          <a:xfrm>
            <a:off x="6228184" y="4039538"/>
            <a:ext cx="2246541" cy="742662"/>
            <a:chOff x="0" y="716251"/>
            <a:chExt cx="2246539" cy="742661"/>
          </a:xfrm>
        </p:grpSpPr>
        <p:grpSp>
          <p:nvGrpSpPr>
            <p:cNvPr id="10" name="Group"/>
            <p:cNvGrpSpPr/>
            <p:nvPr/>
          </p:nvGrpSpPr>
          <p:grpSpPr>
            <a:xfrm>
              <a:off x="73991" y="950630"/>
              <a:ext cx="2172549" cy="304801"/>
              <a:chOff x="0" y="0"/>
              <a:chExt cx="2172548" cy="304800"/>
            </a:xfrm>
          </p:grpSpPr>
          <p:sp>
            <p:nvSpPr>
              <p:cNvPr id="12" name="2 T(n / 2)"/>
              <p:cNvSpPr txBox="1"/>
              <p:nvPr/>
            </p:nvSpPr>
            <p:spPr>
              <a:xfrm>
                <a:off x="1207348" y="0"/>
                <a:ext cx="965201"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t>2 </a:t>
                </a:r>
                <a:r>
                  <a:rPr i="1"/>
                  <a:t>T</a:t>
                </a:r>
                <a:r>
                  <a:t>(</a:t>
                </a:r>
                <a:r>
                  <a:rPr i="1"/>
                  <a:t>n</a:t>
                </a:r>
                <a:r>
                  <a:t> / 2)</a:t>
                </a:r>
              </a:p>
            </p:txBody>
          </p:sp>
          <p:sp>
            <p:nvSpPr>
              <p:cNvPr id="13"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Line"/>
            <p:cNvSpPr/>
            <p:nvPr/>
          </p:nvSpPr>
          <p:spPr>
            <a:xfrm flipV="1">
              <a:off x="-1" y="716251"/>
              <a:ext cx="2" cy="742662"/>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4" name="Group"/>
          <p:cNvGrpSpPr/>
          <p:nvPr/>
        </p:nvGrpSpPr>
        <p:grpSpPr>
          <a:xfrm>
            <a:off x="4318091" y="4739123"/>
            <a:ext cx="1875002" cy="1296000"/>
            <a:chOff x="-1" y="-749303"/>
            <a:chExt cx="1875001" cy="1295998"/>
          </a:xfrm>
        </p:grpSpPr>
        <p:grpSp>
          <p:nvGrpSpPr>
            <p:cNvPr id="15" name="Group"/>
            <p:cNvGrpSpPr/>
            <p:nvPr/>
          </p:nvGrpSpPr>
          <p:grpSpPr>
            <a:xfrm>
              <a:off x="140549" y="-339620"/>
              <a:ext cx="1734451" cy="304801"/>
              <a:chOff x="-9642" y="-289383"/>
              <a:chExt cx="1734449" cy="304800"/>
            </a:xfrm>
          </p:grpSpPr>
          <p:sp>
            <p:nvSpPr>
              <p:cNvPr id="17" name="Θ(n)"/>
              <p:cNvSpPr txBox="1"/>
              <p:nvPr/>
            </p:nvSpPr>
            <p:spPr>
              <a:xfrm>
                <a:off x="1204354" y="-289383"/>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9642" y="-136983"/>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6" name="Line"/>
            <p:cNvSpPr/>
            <p:nvPr/>
          </p:nvSpPr>
          <p:spPr>
            <a:xfrm flipV="1">
              <a:off x="-1" y="-749303"/>
              <a:ext cx="2" cy="129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spTree>
    <p:extLst>
      <p:ext uri="{BB962C8B-B14F-4D97-AF65-F5344CB8AC3E}">
        <p14:creationId xmlns:p14="http://schemas.microsoft.com/office/powerpoint/2010/main" val="190140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summary</a:t>
            </a:r>
            <a:endParaRPr lang="zh-CN" altLang="en-US" dirty="0"/>
          </a:p>
        </p:txBody>
      </p:sp>
      <p:sp>
        <p:nvSpPr>
          <p:cNvPr id="3" name="内容占位符 2"/>
          <p:cNvSpPr>
            <a:spLocks noGrp="1"/>
          </p:cNvSpPr>
          <p:nvPr>
            <p:ph idx="1"/>
          </p:nvPr>
        </p:nvSpPr>
        <p:spPr/>
        <p:txBody>
          <a:bodyPr/>
          <a:lstStyle/>
          <a:p>
            <a:r>
              <a:rPr lang="en-US" altLang="zh-CN" b="1" dirty="0"/>
              <a:t>Theorem.  </a:t>
            </a:r>
            <a:r>
              <a:rPr lang="en-US" altLang="zh-CN" dirty="0">
                <a:solidFill>
                  <a:srgbClr val="000000"/>
                </a:solidFill>
                <a:uFill>
                  <a:solidFill>
                    <a:srgbClr val="000000"/>
                  </a:solidFill>
                </a:uFill>
              </a:rPr>
              <a:t>The FFT algorithm evaluates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each of 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in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log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 and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extra space.</a:t>
            </a:r>
          </a:p>
          <a:p>
            <a:r>
              <a:rPr lang="en-US" altLang="zh-CN" b="1" dirty="0" smtClean="0"/>
              <a:t>Pf</a:t>
            </a:r>
            <a:r>
              <a:rPr lang="en-US" altLang="zh-CN" b="1" dirty="0"/>
              <a:t>. </a:t>
            </a:r>
          </a:p>
          <a:p>
            <a:endParaRPr lang="zh-CN" altLang="en-US" dirty="0"/>
          </a:p>
        </p:txBody>
      </p:sp>
      <p:pic>
        <p:nvPicPr>
          <p:cNvPr id="4" name="Image" descr="Image"/>
          <p:cNvPicPr>
            <a:picLocks noChangeAspect="1"/>
          </p:cNvPicPr>
          <p:nvPr/>
        </p:nvPicPr>
        <p:blipFill>
          <a:blip r:embed="rId2">
            <a:extLst/>
          </a:blip>
          <a:stretch>
            <a:fillRect/>
          </a:stretch>
        </p:blipFill>
        <p:spPr>
          <a:xfrm>
            <a:off x="2051720" y="2852936"/>
            <a:ext cx="4575033" cy="961421"/>
          </a:xfrm>
          <a:prstGeom prst="rect">
            <a:avLst/>
          </a:prstGeom>
          <a:ln w="12700">
            <a:miter lim="400000"/>
          </a:ln>
        </p:spPr>
      </p:pic>
      <p:grpSp>
        <p:nvGrpSpPr>
          <p:cNvPr id="5" name="Group"/>
          <p:cNvGrpSpPr/>
          <p:nvPr/>
        </p:nvGrpSpPr>
        <p:grpSpPr>
          <a:xfrm>
            <a:off x="541017" y="4509120"/>
            <a:ext cx="8061966" cy="1265857"/>
            <a:chOff x="18790" y="-242201"/>
            <a:chExt cx="11014909" cy="1588013"/>
          </a:xfrm>
        </p:grpSpPr>
        <p:sp>
          <p:nvSpPr>
            <p:cNvPr id="6" name="point-value representation"/>
            <p:cNvSpPr txBox="1"/>
            <p:nvPr/>
          </p:nvSpPr>
          <p:spPr>
            <a:xfrm>
              <a:off x="6876790" y="-54301"/>
              <a:ext cx="4156909" cy="3474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altLang="zh-CN" dirty="0" smtClean="0"/>
                <a:t>P</a:t>
              </a:r>
              <a:r>
                <a:rPr dirty="0" smtClean="0"/>
                <a:t>oint-value </a:t>
              </a:r>
              <a:r>
                <a:rPr dirty="0"/>
                <a:t>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04939" y="-242201"/>
              <a:ext cx="2945295" cy="6949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dirty="0" smtClean="0"/>
                <a:t>C</a:t>
              </a:r>
              <a:r>
                <a:rPr dirty="0" smtClean="0"/>
                <a:t>oefficient </a:t>
              </a:r>
              <a:r>
                <a:rPr dirty="0"/>
                <a:t>representation</a:t>
              </a:r>
            </a:p>
          </p:txBody>
        </p:sp>
        <p:pic>
          <p:nvPicPr>
            <p:cNvPr id="9" name="Image" descr="Image"/>
            <p:cNvPicPr>
              <a:picLocks noChangeAspect="1"/>
            </p:cNvPicPr>
            <p:nvPr/>
          </p:nvPicPr>
          <p:blipFill>
            <a:blip r:embed="rId3">
              <a:extLst/>
            </a:blip>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6876790" y="522216"/>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3" idx="0"/>
              <a:endCxn id="14" idx="0"/>
            </p:cNvCxnSpPr>
            <p:nvPr/>
          </p:nvCxnSpPr>
          <p:spPr>
            <a:xfrm>
              <a:off x="2942312" y="612731"/>
              <a:ext cx="3911601" cy="1"/>
            </a:xfrm>
            <a:prstGeom prst="straightConnector1">
              <a:avLst/>
            </a:prstGeom>
            <a:ln w="63500" cap="flat">
              <a:solidFill>
                <a:srgbClr val="005493"/>
              </a:solidFill>
              <a:prstDash val="solid"/>
              <a:miter lim="400000"/>
              <a:tailEnd type="stealth" w="med" len="med"/>
            </a:ln>
            <a:effectLst/>
          </p:spPr>
        </p:cxnSp>
        <p:sp>
          <p:nvSpPr>
            <p:cNvPr id="12" name="O(n log n)…"/>
            <p:cNvSpPr txBox="1"/>
            <p:nvPr/>
          </p:nvSpPr>
          <p:spPr>
            <a:xfrm>
              <a:off x="3932985" y="18367"/>
              <a:ext cx="1834190" cy="830849"/>
            </a:xfrm>
            <a:prstGeom prst="rect">
              <a:avLst/>
            </a:prstGeom>
            <a:solidFill>
              <a:srgbClr val="F2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900" tIns="88900" rIns="88900" bIns="88900" numCol="1" anchor="ctr">
              <a:spAutoFit/>
            </a:bodyPr>
            <a:lstStyle/>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a:p>
              <a:pPr algn="ctr">
                <a:lnSpc>
                  <a:spcPct val="120000"/>
                </a:lnSpc>
                <a:defRPr sz="1800" b="1">
                  <a:solidFill>
                    <a:srgbClr val="000000"/>
                  </a:solidFill>
                  <a:latin typeface="Lucida Grande"/>
                  <a:ea typeface="Lucida Grande"/>
                  <a:cs typeface="Lucida Grande"/>
                  <a:sym typeface="Lucida Grande"/>
                </a:defRPr>
              </a:pPr>
              <a:r>
                <a:rPr sz="1400" dirty="0"/>
                <a:t>FFT</a:t>
              </a:r>
            </a:p>
          </p:txBody>
        </p:sp>
        <p:sp>
          <p:nvSpPr>
            <p:cNvPr id="13"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4"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5" name="Connection Line"/>
            <p:cNvCxnSpPr>
              <a:stCxn id="16" idx="0"/>
              <a:endCxn id="17" idx="0"/>
            </p:cNvCxnSpPr>
            <p:nvPr/>
          </p:nvCxnSpPr>
          <p:spPr>
            <a:xfrm>
              <a:off x="2942312" y="1120731"/>
              <a:ext cx="3911601" cy="1"/>
            </a:xfrm>
            <a:prstGeom prst="straightConnector1">
              <a:avLst/>
            </a:prstGeom>
            <a:ln w="63500" cap="flat">
              <a:solidFill>
                <a:srgbClr val="005493"/>
              </a:solidFill>
              <a:prstDash val="solid"/>
              <a:miter lim="400000"/>
              <a:headEnd type="stealth" w="med" len="med"/>
            </a:ln>
            <a:effectLst/>
          </p:spPr>
        </p:cxnSp>
        <p:sp>
          <p:nvSpPr>
            <p:cNvPr id="16"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7"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8" name="???"/>
            <p:cNvSpPr txBox="1"/>
            <p:nvPr/>
          </p:nvSpPr>
          <p:spPr>
            <a:xfrm>
              <a:off x="4554446" y="901311"/>
              <a:ext cx="798441" cy="444501"/>
            </a:xfrm>
            <a:prstGeom prst="rect">
              <a:avLst/>
            </a:prstGeom>
            <a:solidFill>
              <a:srgbClr val="F2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900" tIns="88900" rIns="88900" bIns="88900" numCol="1" anchor="ctr">
              <a:spAutoFit/>
            </a:bodyPr>
            <a:lstStyle>
              <a:lvl1pPr>
                <a:lnSpc>
                  <a:spcPct val="120000"/>
                </a:lnSpc>
                <a:defRPr sz="1800" b="1">
                  <a:solidFill>
                    <a:srgbClr val="000000"/>
                  </a:solidFill>
                  <a:latin typeface="Lucida Grande"/>
                  <a:ea typeface="Lucida Grande"/>
                  <a:cs typeface="Lucida Grande"/>
                  <a:sym typeface="Lucida Grande"/>
                </a:defRPr>
              </a:lvl1pPr>
            </a:lstStyle>
            <a:p>
              <a:r>
                <a:t>???</a:t>
              </a:r>
            </a:p>
          </p:txBody>
        </p:sp>
        <p:pic>
          <p:nvPicPr>
            <p:cNvPr id="19" name="Image" descr="Image"/>
            <p:cNvPicPr>
              <a:picLocks noChangeAspect="1"/>
            </p:cNvPicPr>
            <p:nvPr/>
          </p:nvPicPr>
          <p:blipFill>
            <a:blip r:embed="rId4">
              <a:extLst/>
            </a:blip>
            <a:stretch>
              <a:fillRect/>
            </a:stretch>
          </p:blipFill>
          <p:spPr>
            <a:xfrm>
              <a:off x="7261831" y="695862"/>
              <a:ext cx="3340101" cy="317501"/>
            </a:xfrm>
            <a:prstGeom prst="rect">
              <a:avLst/>
            </a:prstGeom>
            <a:ln w="12700" cap="flat">
              <a:noFill/>
              <a:miter lim="400000"/>
            </a:ln>
            <a:effectLst/>
          </p:spPr>
        </p:pic>
      </p:grpSp>
    </p:spTree>
    <p:extLst>
      <p:ext uri="{BB962C8B-B14F-4D97-AF65-F5344CB8AC3E}">
        <p14:creationId xmlns:p14="http://schemas.microsoft.com/office/powerpoint/2010/main" val="320967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6</a:t>
            </a:r>
            <a:endParaRPr lang="zh-CN" altLang="en-US" dirty="0"/>
          </a:p>
        </p:txBody>
      </p:sp>
      <p:sp>
        <p:nvSpPr>
          <p:cNvPr id="3" name="内容占位符 2"/>
          <p:cNvSpPr>
            <a:spLocks noGrp="1"/>
          </p:cNvSpPr>
          <p:nvPr>
            <p:ph idx="1"/>
          </p:nvPr>
        </p:nvSpPr>
        <p:spPr/>
        <p:txBody>
          <a:bodyPr/>
          <a:lstStyle/>
          <a:p>
            <a:r>
              <a:rPr lang="en-US" altLang="zh-CN" dirty="0"/>
              <a:t>When computing the FFT of (a</a:t>
            </a:r>
            <a:r>
              <a:rPr lang="en-US" altLang="zh-CN" baseline="-5999" dirty="0"/>
              <a:t>0</a:t>
            </a:r>
            <a:r>
              <a:rPr lang="en-US" altLang="zh-CN" dirty="0"/>
              <a:t>, a</a:t>
            </a:r>
            <a:r>
              <a:rPr lang="en-US" altLang="zh-CN" baseline="-5999" dirty="0"/>
              <a:t>1</a:t>
            </a:r>
            <a:r>
              <a:rPr lang="en-US" altLang="zh-CN" dirty="0"/>
              <a:t>, a</a:t>
            </a:r>
            <a:r>
              <a:rPr lang="en-US" altLang="zh-CN" baseline="-5999" dirty="0"/>
              <a:t>2</a:t>
            </a:r>
            <a:r>
              <a:rPr lang="en-US" altLang="zh-CN" dirty="0"/>
              <a:t>, …, a</a:t>
            </a:r>
            <a:r>
              <a:rPr lang="en-US" altLang="zh-CN" baseline="-5999" dirty="0"/>
              <a:t>7</a:t>
            </a:r>
            <a:r>
              <a:rPr lang="en-US" altLang="zh-CN" dirty="0"/>
              <a:t>), which are the first two coefficients involved in an arithmetic operation</a:t>
            </a:r>
            <a:r>
              <a:rPr lang="en-US" altLang="zh-CN" dirty="0" smtClean="0"/>
              <a:t>?</a:t>
            </a:r>
          </a:p>
          <a:p>
            <a:pPr marL="457200" lvl="1" indent="0">
              <a:buNone/>
              <a:defRPr b="0"/>
            </a:pPr>
            <a:endParaRPr lang="en-US" altLang="zh-CN" i="1" dirty="0" smtClean="0">
              <a:solidFill>
                <a:srgbClr val="000000"/>
              </a:solidFill>
              <a:uFill>
                <a:solidFill>
                  <a:srgbClr val="000000"/>
                </a:solidFill>
              </a:uFill>
              <a:latin typeface="Times"/>
              <a:ea typeface="Times"/>
              <a:cs typeface="Times"/>
              <a:sym typeface="Times"/>
            </a:endParaRPr>
          </a:p>
          <a:p>
            <a:pPr marL="457200" lvl="1" indent="0">
              <a:buNone/>
              <a:defRPr b="0"/>
            </a:pPr>
            <a:r>
              <a:rPr lang="en-US" altLang="zh-CN" i="1" dirty="0" smtClean="0">
                <a:solidFill>
                  <a:srgbClr val="000000"/>
                </a:solidFill>
                <a:uFill>
                  <a:solidFill>
                    <a:srgbClr val="000000"/>
                  </a:solidFill>
                </a:uFill>
                <a:latin typeface="Times"/>
                <a:ea typeface="Times"/>
                <a:cs typeface="Times"/>
                <a:sym typeface="Times"/>
              </a:rPr>
              <a:t>A. a</a:t>
            </a:r>
            <a:r>
              <a:rPr lang="en-US" altLang="zh-CN" baseline="-5999" dirty="0" smtClean="0">
                <a:solidFill>
                  <a:srgbClr val="000000"/>
                </a:solidFill>
                <a:uFill>
                  <a:solidFill>
                    <a:srgbClr val="000000"/>
                  </a:solidFill>
                </a:uFill>
                <a:latin typeface="Times"/>
                <a:ea typeface="Times"/>
                <a:cs typeface="Times"/>
                <a:sym typeface="Times"/>
              </a:rPr>
              <a:t>0</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marL="457200" lvl="1" indent="0">
              <a:buNone/>
              <a:defRPr b="0"/>
            </a:pPr>
            <a:r>
              <a:rPr lang="en-US" altLang="zh-CN" i="1" dirty="0" smtClean="0">
                <a:solidFill>
                  <a:srgbClr val="000000"/>
                </a:solidFill>
                <a:uFill>
                  <a:solidFill>
                    <a:srgbClr val="000000"/>
                  </a:solidFill>
                </a:uFill>
                <a:latin typeface="Times"/>
                <a:ea typeface="Times"/>
                <a:cs typeface="Times"/>
                <a:sym typeface="Times"/>
              </a:rPr>
              <a:t>B. a</a:t>
            </a:r>
            <a:r>
              <a:rPr lang="en-US" altLang="zh-CN" baseline="-5999" dirty="0" smtClean="0">
                <a:solidFill>
                  <a:srgbClr val="000000"/>
                </a:solidFill>
                <a:uFill>
                  <a:solidFill>
                    <a:srgbClr val="000000"/>
                  </a:solidFill>
                </a:uFill>
                <a:latin typeface="Times"/>
                <a:ea typeface="Times"/>
                <a:cs typeface="Times"/>
                <a:sym typeface="Times"/>
              </a:rPr>
              <a:t>0</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rPr>
              <a:t>.</a:t>
            </a:r>
          </a:p>
          <a:p>
            <a:pPr marL="457200" lvl="1" indent="0">
              <a:buNone/>
              <a:defRPr b="0"/>
            </a:pPr>
            <a:r>
              <a:rPr lang="en-US" altLang="zh-CN" i="1" dirty="0" smtClean="0">
                <a:solidFill>
                  <a:srgbClr val="000000"/>
                </a:solidFill>
                <a:uFill>
                  <a:solidFill>
                    <a:srgbClr val="000000"/>
                  </a:solidFill>
                </a:uFill>
                <a:latin typeface="Times"/>
                <a:ea typeface="Times"/>
                <a:cs typeface="Times"/>
                <a:sym typeface="Times"/>
              </a:rPr>
              <a:t>C. a</a:t>
            </a:r>
            <a:r>
              <a:rPr lang="en-US" altLang="zh-CN" baseline="-5999" dirty="0" smtClean="0">
                <a:solidFill>
                  <a:srgbClr val="000000"/>
                </a:solidFill>
                <a:uFill>
                  <a:solidFill>
                    <a:srgbClr val="000000"/>
                  </a:solidFill>
                </a:uFill>
                <a:latin typeface="Times"/>
                <a:ea typeface="Times"/>
                <a:cs typeface="Times"/>
                <a:sym typeface="Times"/>
              </a:rPr>
              <a:t>0</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4</a:t>
            </a:r>
            <a:r>
              <a:rPr lang="en-US" altLang="zh-CN" dirty="0">
                <a:solidFill>
                  <a:srgbClr val="000000"/>
                </a:solidFill>
                <a:uFill>
                  <a:solidFill>
                    <a:srgbClr val="000000"/>
                  </a:solidFill>
                </a:uFill>
              </a:rPr>
              <a:t>.</a:t>
            </a:r>
          </a:p>
          <a:p>
            <a:pPr marL="457200" lvl="1" indent="0">
              <a:buNone/>
              <a:defRPr b="0"/>
            </a:pPr>
            <a:r>
              <a:rPr lang="en-US" altLang="zh-CN" i="1" dirty="0" smtClean="0">
                <a:solidFill>
                  <a:srgbClr val="000000"/>
                </a:solidFill>
                <a:uFill>
                  <a:solidFill>
                    <a:srgbClr val="000000"/>
                  </a:solidFill>
                </a:uFill>
                <a:latin typeface="Times"/>
                <a:ea typeface="Times"/>
                <a:cs typeface="Times"/>
                <a:sym typeface="Times"/>
              </a:rPr>
              <a:t>D. a</a:t>
            </a:r>
            <a:r>
              <a:rPr lang="en-US" altLang="zh-CN" baseline="-5999" dirty="0" smtClean="0">
                <a:solidFill>
                  <a:srgbClr val="000000"/>
                </a:solidFill>
                <a:uFill>
                  <a:solidFill>
                    <a:srgbClr val="000000"/>
                  </a:solidFill>
                </a:uFill>
                <a:latin typeface="Times"/>
                <a:ea typeface="Times"/>
                <a:cs typeface="Times"/>
                <a:sym typeface="Times"/>
              </a:rPr>
              <a:t>0</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7</a:t>
            </a:r>
            <a:r>
              <a:rPr lang="en-US" altLang="zh-CN" dirty="0">
                <a:solidFill>
                  <a:srgbClr val="000000"/>
                </a:solidFill>
                <a:uFill>
                  <a:solidFill>
                    <a:srgbClr val="000000"/>
                  </a:solidFill>
                </a:uFill>
              </a:rPr>
              <a:t>.</a:t>
            </a:r>
          </a:p>
          <a:p>
            <a:pPr marL="457200" lvl="1" indent="0">
              <a:buNone/>
              <a:defRPr b="0"/>
            </a:pPr>
            <a:r>
              <a:rPr lang="en-US" altLang="zh-CN" dirty="0" smtClean="0">
                <a:solidFill>
                  <a:srgbClr val="000000"/>
                </a:solidFill>
                <a:uFill>
                  <a:solidFill>
                    <a:srgbClr val="000000"/>
                  </a:solidFill>
                </a:uFill>
              </a:rPr>
              <a:t>E. None </a:t>
            </a:r>
            <a:r>
              <a:rPr lang="en-US" altLang="zh-CN" dirty="0">
                <a:solidFill>
                  <a:srgbClr val="000000"/>
                </a:solidFill>
                <a:uFill>
                  <a:solidFill>
                    <a:srgbClr val="000000"/>
                  </a:solidFill>
                </a:uFill>
              </a:rPr>
              <a:t>of the above.</a:t>
            </a:r>
          </a:p>
          <a:p>
            <a:endParaRPr lang="zh-CN" altLang="en-US" dirty="0"/>
          </a:p>
        </p:txBody>
      </p:sp>
      <p:sp>
        <p:nvSpPr>
          <p:cNvPr id="4" name="圆角矩形 3"/>
          <p:cNvSpPr/>
          <p:nvPr/>
        </p:nvSpPr>
        <p:spPr>
          <a:xfrm>
            <a:off x="899592" y="3212976"/>
            <a:ext cx="432048" cy="43204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441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Integer multiplication, </a:t>
            </a:r>
            <a:r>
              <a:rPr lang="en-US" altLang="zh-CN" dirty="0" err="1"/>
              <a:t>redux</a:t>
            </a:r>
            <a:endParaRPr lang="zh-CN" altLang="en-US" dirty="0"/>
          </a:p>
        </p:txBody>
      </p:sp>
      <p:sp>
        <p:nvSpPr>
          <p:cNvPr id="3" name="内容占位符 2"/>
          <p:cNvSpPr>
            <a:spLocks noGrp="1"/>
          </p:cNvSpPr>
          <p:nvPr>
            <p:ph idx="1"/>
          </p:nvPr>
        </p:nvSpPr>
        <p:spPr/>
        <p:txBody>
          <a:bodyPr>
            <a:normAutofit/>
          </a:bodyPr>
          <a:lstStyle/>
          <a:p>
            <a:r>
              <a:rPr lang="en-US" altLang="zh-CN" b="1" dirty="0"/>
              <a:t>Integer 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a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a</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and</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b = </a:t>
            </a:r>
            <a:r>
              <a:rPr lang="en-US" altLang="zh-CN" i="1" dirty="0" err="1">
                <a:solidFill>
                  <a:srgbClr val="000000"/>
                </a:solidFill>
                <a:uFill>
                  <a:solidFill>
                    <a:srgbClr val="000000"/>
                  </a:solidFill>
                </a:uFill>
                <a:latin typeface="Times"/>
                <a:ea typeface="Times"/>
                <a:cs typeface="Times"/>
                <a:sym typeface="Times"/>
              </a:rPr>
              <a:t>b</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b</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b</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compute their product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b="1" dirty="0" smtClean="0"/>
              <a:t>Convolution </a:t>
            </a:r>
            <a:r>
              <a:rPr lang="en-US" altLang="zh-CN" b="1" dirty="0"/>
              <a:t>algorithm.</a:t>
            </a:r>
          </a:p>
          <a:p>
            <a:pPr lvl="1"/>
            <a:r>
              <a:rPr lang="en-US" altLang="zh-CN" dirty="0"/>
              <a:t>Form two polynomials.</a:t>
            </a:r>
          </a:p>
          <a:p>
            <a:pPr lvl="1"/>
            <a:r>
              <a:rPr lang="en-US" altLang="zh-CN" dirty="0"/>
              <a:t>Note:  </a:t>
            </a:r>
            <a:r>
              <a:rPr lang="en-US" altLang="zh-CN" i="1" dirty="0">
                <a:latin typeface="Times"/>
                <a:ea typeface="Times"/>
                <a:cs typeface="Times"/>
                <a:sym typeface="Times"/>
              </a:rPr>
              <a:t>a = A</a:t>
            </a:r>
            <a:r>
              <a:rPr lang="en-US" altLang="zh-CN" dirty="0">
                <a:latin typeface="Times"/>
                <a:ea typeface="Times"/>
                <a:cs typeface="Times"/>
                <a:sym typeface="Times"/>
              </a:rPr>
              <a:t>(2)</a:t>
            </a:r>
            <a:r>
              <a:rPr lang="en-US" altLang="zh-CN" i="1" dirty="0">
                <a:latin typeface="Times"/>
                <a:ea typeface="Times"/>
                <a:cs typeface="Times"/>
                <a:sym typeface="Times"/>
              </a:rPr>
              <a:t>, b = B</a:t>
            </a:r>
            <a:r>
              <a:rPr lang="en-US" altLang="zh-CN" dirty="0">
                <a:latin typeface="Times"/>
                <a:ea typeface="Times"/>
                <a:cs typeface="Times"/>
                <a:sym typeface="Times"/>
              </a:rPr>
              <a:t>(2)</a:t>
            </a:r>
            <a:r>
              <a:rPr lang="en-US" altLang="zh-CN" i="1" dirty="0">
                <a:latin typeface="Times"/>
                <a:ea typeface="Times"/>
                <a:cs typeface="Times"/>
                <a:sym typeface="Times"/>
              </a:rPr>
              <a:t>.</a:t>
            </a:r>
          </a:p>
          <a:p>
            <a:pPr lvl="1"/>
            <a:r>
              <a:rPr lang="en-US" altLang="zh-CN" dirty="0"/>
              <a:t>Compute </a:t>
            </a:r>
            <a:r>
              <a:rPr lang="en-US" altLang="zh-CN" i="1" dirty="0">
                <a:latin typeface="Times"/>
                <a:ea typeface="Times"/>
                <a:cs typeface="Times"/>
                <a:sym typeface="Times"/>
              </a:rPr>
              <a:t>C</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a:t>
            </a:r>
          </a:p>
          <a:p>
            <a:pPr lvl="1"/>
            <a:r>
              <a:rPr lang="en-US" altLang="zh-CN" dirty="0"/>
              <a:t>Evaluate </a:t>
            </a:r>
            <a:r>
              <a:rPr lang="en-US" altLang="zh-CN" i="1" dirty="0">
                <a:latin typeface="Times"/>
                <a:ea typeface="Times"/>
                <a:cs typeface="Times"/>
                <a:sym typeface="Times"/>
              </a:rPr>
              <a:t>C</a:t>
            </a:r>
            <a:r>
              <a:rPr lang="en-US" altLang="zh-CN" dirty="0">
                <a:latin typeface="Times"/>
                <a:ea typeface="Times"/>
                <a:cs typeface="Times"/>
                <a:sym typeface="Times"/>
              </a:rPr>
              <a:t>(2)</a:t>
            </a:r>
            <a:r>
              <a:rPr lang="en-US" altLang="zh-CN" dirty="0"/>
              <a:t> = </a:t>
            </a:r>
            <a:r>
              <a:rPr lang="en-US" altLang="zh-CN" i="1" dirty="0">
                <a:latin typeface="Times"/>
                <a:ea typeface="Times"/>
                <a:cs typeface="Times"/>
                <a:sym typeface="Times"/>
              </a:rPr>
              <a:t>a</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t>.</a:t>
            </a:r>
          </a:p>
          <a:p>
            <a:pPr lvl="1"/>
            <a:r>
              <a:rPr lang="en-US" altLang="zh-CN" dirty="0"/>
              <a:t>Running time:  </a:t>
            </a:r>
            <a:r>
              <a:rPr lang="en-US" altLang="zh-CN" i="1" dirty="0">
                <a:latin typeface="Times"/>
                <a:ea typeface="Times"/>
                <a:cs typeface="Times"/>
                <a:sym typeface="Times"/>
              </a:rPr>
              <a:t>O</a:t>
            </a:r>
            <a:r>
              <a:rPr lang="en-US" altLang="zh-CN" dirty="0">
                <a:latin typeface="Times"/>
                <a:ea typeface="Times"/>
                <a:cs typeface="Times"/>
                <a:sym typeface="Times"/>
              </a:rPr>
              <a:t>(</a:t>
            </a:r>
            <a:r>
              <a:rPr lang="en-US" altLang="zh-CN" i="1" dirty="0">
                <a:latin typeface="Times"/>
                <a:ea typeface="Times"/>
                <a:cs typeface="Times"/>
                <a:sym typeface="Times"/>
              </a:rPr>
              <a:t>n </a:t>
            </a:r>
            <a:r>
              <a:rPr lang="en-US" altLang="zh-CN" dirty="0">
                <a:latin typeface="Times"/>
                <a:ea typeface="Times"/>
                <a:cs typeface="Times"/>
                <a:sym typeface="Times"/>
              </a:rPr>
              <a:t>log</a:t>
            </a:r>
            <a:r>
              <a:rPr lang="en-US" altLang="zh-CN" i="1" dirty="0">
                <a:latin typeface="Times"/>
                <a:ea typeface="Times"/>
                <a:cs typeface="Times"/>
                <a:sym typeface="Times"/>
              </a:rPr>
              <a:t> n</a:t>
            </a:r>
            <a:r>
              <a:rPr lang="en-US" altLang="zh-CN" dirty="0">
                <a:latin typeface="Times"/>
                <a:ea typeface="Times"/>
                <a:cs typeface="Times"/>
                <a:sym typeface="Times"/>
              </a:rPr>
              <a:t>)</a:t>
            </a:r>
            <a:r>
              <a:rPr lang="en-US" altLang="zh-CN" dirty="0"/>
              <a:t> floating-point</a:t>
            </a:r>
            <a:r>
              <a:rPr lang="en-US" altLang="zh-CN" dirty="0">
                <a:solidFill>
                  <a:srgbClr val="D81E00"/>
                </a:solidFill>
                <a:uFill>
                  <a:solidFill>
                    <a:srgbClr val="D81E00"/>
                  </a:solidFill>
                </a:uFill>
              </a:rPr>
              <a:t> </a:t>
            </a:r>
            <a:r>
              <a:rPr lang="en-US" altLang="zh-CN" dirty="0"/>
              <a:t>operations.</a:t>
            </a:r>
          </a:p>
          <a:p>
            <a:r>
              <a:rPr lang="en-US" altLang="zh-CN" b="1" dirty="0" smtClean="0"/>
              <a:t>Theory</a:t>
            </a:r>
            <a:r>
              <a:rPr lang="en-US" altLang="zh-CN" b="1" dirty="0"/>
              <a:t>.  </a:t>
            </a:r>
            <a:r>
              <a:rPr lang="en-US" altLang="zh-CN" dirty="0">
                <a:solidFill>
                  <a:srgbClr val="606060"/>
                </a:solidFill>
                <a:uFill>
                  <a:solidFill>
                    <a:srgbClr val="606060"/>
                  </a:solidFill>
                </a:uFill>
              </a:rPr>
              <a:t>[Schönhage–Strassen 1971]</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baseline="44499" dirty="0">
                <a:uFill>
                  <a:solidFill>
                    <a:srgbClr val="000000"/>
                  </a:solidFill>
                </a:uFill>
                <a:latin typeface="Times"/>
                <a:ea typeface="Times"/>
                <a:cs typeface="Times"/>
                <a:sym typeface="Times"/>
              </a:rPr>
              <a:t>2</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 ⋅ </a:t>
            </a:r>
            <a:r>
              <a:rPr lang="en-US" altLang="zh-CN" dirty="0">
                <a:uFill>
                  <a:solidFill>
                    <a:srgbClr val="000000"/>
                  </a:solidFill>
                </a:uFill>
                <a:latin typeface="Times"/>
                <a:ea typeface="Times"/>
                <a:cs typeface="Times"/>
                <a:sym typeface="Times"/>
              </a:rPr>
              <a:t>log </a:t>
            </a:r>
            <a:r>
              <a:rPr lang="en-US" altLang="zh-CN" dirty="0" err="1">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r>
              <a:rPr lang="en-US" altLang="zh-CN" b="1" dirty="0" smtClean="0"/>
              <a:t>Practice</a:t>
            </a:r>
            <a:r>
              <a:rPr lang="en-US" altLang="zh-CN" b="1" dirty="0"/>
              <a:t>.  </a:t>
            </a:r>
            <a:r>
              <a:rPr lang="en-US" altLang="zh-CN" dirty="0">
                <a:solidFill>
                  <a:srgbClr val="606060"/>
                </a:solidFill>
                <a:uFill>
                  <a:solidFill>
                    <a:srgbClr val="606060"/>
                  </a:solidFill>
                </a:uFill>
              </a:rPr>
              <a:t>[GNU Multiple Precision Arithmetic Library]</a:t>
            </a:r>
            <a:br>
              <a:rPr lang="en-US" altLang="zh-CN" dirty="0">
                <a:solidFill>
                  <a:srgbClr val="606060"/>
                </a:solidFill>
                <a:uFill>
                  <a:solidFill>
                    <a:srgbClr val="606060"/>
                  </a:solidFill>
                </a:uFill>
              </a:rPr>
            </a:br>
            <a:r>
              <a:rPr lang="en-US" altLang="zh-CN" dirty="0">
                <a:solidFill>
                  <a:srgbClr val="000000"/>
                </a:solidFill>
                <a:uFill>
                  <a:solidFill>
                    <a:srgbClr val="000000"/>
                  </a:solidFill>
                </a:uFill>
              </a:rPr>
              <a:t>Switches to FFT-based algorithm when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is large (≥ 5–10K).</a:t>
            </a:r>
          </a:p>
          <a:p>
            <a:endParaRPr lang="zh-CN" altLang="en-US" dirty="0"/>
          </a:p>
        </p:txBody>
      </p:sp>
      <p:grpSp>
        <p:nvGrpSpPr>
          <p:cNvPr id="4" name="Group"/>
          <p:cNvGrpSpPr/>
          <p:nvPr/>
        </p:nvGrpSpPr>
        <p:grpSpPr>
          <a:xfrm>
            <a:off x="3779912" y="4675629"/>
            <a:ext cx="6566109" cy="240194"/>
            <a:chOff x="-288032" y="-11757"/>
            <a:chExt cx="6566108" cy="240193"/>
          </a:xfrm>
        </p:grpSpPr>
        <p:sp>
          <p:nvSpPr>
            <p:cNvPr id="5" name="FFT over complex numbers; need O(log n) bits of precision"/>
            <p:cNvSpPr txBox="1"/>
            <p:nvPr/>
          </p:nvSpPr>
          <p:spPr>
            <a:xfrm>
              <a:off x="360040" y="-11757"/>
              <a:ext cx="5918036" cy="240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l">
                <a:lnSpc>
                  <a:spcPts val="2000"/>
                </a:lnSpc>
              </a:pPr>
              <a:r>
                <a:rPr sz="1400" dirty="0">
                  <a:solidFill>
                    <a:srgbClr val="C00000"/>
                  </a:solidFill>
                </a:rPr>
                <a:t>FFT over complex numbers; need </a:t>
              </a:r>
              <a:r>
                <a:rPr sz="1400" i="1" dirty="0">
                  <a:solidFill>
                    <a:srgbClr val="C00000"/>
                  </a:solidFill>
                  <a:latin typeface="Times"/>
                  <a:ea typeface="Times"/>
                  <a:cs typeface="Times"/>
                  <a:sym typeface="Times"/>
                </a:rPr>
                <a:t>O</a:t>
              </a:r>
              <a:r>
                <a:rPr sz="1400" dirty="0">
                  <a:solidFill>
                    <a:srgbClr val="C00000"/>
                  </a:solidFill>
                  <a:latin typeface="Times"/>
                  <a:ea typeface="Times"/>
                  <a:cs typeface="Times"/>
                  <a:sym typeface="Times"/>
                </a:rPr>
                <a:t>(log </a:t>
              </a:r>
              <a:r>
                <a:rPr sz="1400" i="1" dirty="0">
                  <a:solidFill>
                    <a:srgbClr val="C00000"/>
                  </a:solidFill>
                  <a:latin typeface="Times"/>
                  <a:ea typeface="Times"/>
                  <a:cs typeface="Times"/>
                  <a:sym typeface="Times"/>
                </a:rPr>
                <a:t>n</a:t>
              </a:r>
              <a:r>
                <a:rPr sz="1400" dirty="0">
                  <a:solidFill>
                    <a:srgbClr val="C00000"/>
                  </a:solidFill>
                  <a:latin typeface="Times"/>
                  <a:ea typeface="Times"/>
                  <a:cs typeface="Times"/>
                  <a:sym typeface="Times"/>
                </a:rPr>
                <a:t>)</a:t>
              </a:r>
              <a:r>
                <a:rPr sz="1400" dirty="0">
                  <a:solidFill>
                    <a:srgbClr val="C00000"/>
                  </a:solidFill>
                </a:rPr>
                <a:t> bits of precision</a:t>
              </a:r>
            </a:p>
          </p:txBody>
        </p:sp>
        <p:sp>
          <p:nvSpPr>
            <p:cNvPr id="6" name="Line"/>
            <p:cNvSpPr/>
            <p:nvPr/>
          </p:nvSpPr>
          <p:spPr>
            <a:xfrm>
              <a:off x="-288032" y="108340"/>
              <a:ext cx="549861"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grpSp>
        <p:nvGrpSpPr>
          <p:cNvPr id="7" name="Group"/>
          <p:cNvGrpSpPr/>
          <p:nvPr/>
        </p:nvGrpSpPr>
        <p:grpSpPr>
          <a:xfrm>
            <a:off x="4712519" y="5085184"/>
            <a:ext cx="5624329" cy="239040"/>
            <a:chOff x="-75506" y="-21551"/>
            <a:chExt cx="5624327" cy="239038"/>
          </a:xfrm>
        </p:grpSpPr>
        <p:sp>
          <p:nvSpPr>
            <p:cNvPr id="8" name="FFT over ring of integers (modulo a Fermat number)"/>
            <p:cNvSpPr txBox="1"/>
            <p:nvPr/>
          </p:nvSpPr>
          <p:spPr>
            <a:xfrm>
              <a:off x="199424" y="-21551"/>
              <a:ext cx="5349397" cy="23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l">
                <a:lnSpc>
                  <a:spcPts val="2000"/>
                </a:lnSpc>
              </a:lvl1pPr>
            </a:lstStyle>
            <a:p>
              <a:r>
                <a:rPr sz="1400" dirty="0">
                  <a:solidFill>
                    <a:srgbClr val="C00000"/>
                  </a:solidFill>
                </a:rPr>
                <a:t>FFT over ring of integers (modulo a Fermat number)</a:t>
              </a:r>
            </a:p>
          </p:txBody>
        </p:sp>
        <p:sp>
          <p:nvSpPr>
            <p:cNvPr id="9" name="Line"/>
            <p:cNvSpPr/>
            <p:nvPr/>
          </p:nvSpPr>
          <p:spPr>
            <a:xfrm>
              <a:off x="-75506" y="85213"/>
              <a:ext cx="219522" cy="3725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spTree>
    <p:extLst>
      <p:ext uri="{BB962C8B-B14F-4D97-AF65-F5344CB8AC3E}">
        <p14:creationId xmlns:p14="http://schemas.microsoft.com/office/powerpoint/2010/main" val="41052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dvAuto="0"/>
      <p:bldP spid="7" grpId="0"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FFT Butterfly</a:t>
            </a:r>
            <a:endParaRPr lang="zh-CN" altLang="en-US"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191360"/>
            <a:ext cx="8229600" cy="4071045"/>
          </a:xfr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332656"/>
            <a:ext cx="1440160" cy="1814602"/>
          </a:xfrm>
          <a:prstGeom prst="rect">
            <a:avLst/>
          </a:prstGeom>
        </p:spPr>
      </p:pic>
      <p:sp>
        <p:nvSpPr>
          <p:cNvPr id="3" name="文本框 2"/>
          <p:cNvSpPr txBox="1"/>
          <p:nvPr/>
        </p:nvSpPr>
        <p:spPr>
          <a:xfrm>
            <a:off x="611560" y="6309320"/>
            <a:ext cx="5237331" cy="369332"/>
          </a:xfrm>
          <a:prstGeom prst="rect">
            <a:avLst/>
          </a:prstGeom>
          <a:noFill/>
        </p:spPr>
        <p:txBody>
          <a:bodyPr wrap="none" rtlCol="0">
            <a:spAutoFit/>
          </a:bodyPr>
          <a:lstStyle/>
          <a:p>
            <a:r>
              <a:rPr lang="en-US" altLang="zh-CN" dirty="0" smtClean="0"/>
              <a:t>Ref: http</a:t>
            </a:r>
            <a:r>
              <a:rPr lang="en-US" altLang="zh-CN" dirty="0"/>
              <a:t>://</a:t>
            </a:r>
            <a:r>
              <a:rPr lang="en-US" altLang="zh-CN" dirty="0" smtClean="0"/>
              <a:t>en.wikipedia.org/wiki/Butterfly_diagram</a:t>
            </a:r>
            <a:endParaRPr lang="zh-CN" altLang="en-US" dirty="0"/>
          </a:p>
        </p:txBody>
      </p:sp>
    </p:spTree>
    <p:extLst>
      <p:ext uri="{BB962C8B-B14F-4D97-AF65-F5344CB8AC3E}">
        <p14:creationId xmlns:p14="http://schemas.microsoft.com/office/powerpoint/2010/main" val="8896434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Sande</a:t>
            </a:r>
            <a:r>
              <a:rPr lang="en-US" altLang="zh-CN" sz="2400" dirty="0"/>
              <a:t>–</a:t>
            </a:r>
            <a:r>
              <a:rPr lang="en-US" altLang="zh-CN" dirty="0"/>
              <a:t>Tukey radix 2 </a:t>
            </a:r>
            <a:r>
              <a:rPr lang="en-US" altLang="zh-CN" dirty="0" smtClean="0"/>
              <a:t>FFT Butterfly</a:t>
            </a:r>
            <a:endParaRPr lang="zh-CN" altLang="en-US"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1399"/>
          <a:stretch/>
        </p:blipFill>
        <p:spPr>
          <a:xfrm>
            <a:off x="1409700" y="1844823"/>
            <a:ext cx="6324600" cy="4094807"/>
          </a:xfrm>
        </p:spPr>
      </p:pic>
    </p:spTree>
    <p:extLst>
      <p:ext uri="{BB962C8B-B14F-4D97-AF65-F5344CB8AC3E}">
        <p14:creationId xmlns:p14="http://schemas.microsoft.com/office/powerpoint/2010/main" val="23431232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t>Integer addition and subtraction</a:t>
            </a:r>
            <a:endParaRPr lang="en-US" altLang="en-US" dirty="0">
              <a:latin typeface="Arial" charset="0"/>
              <a:cs typeface="Arial" charset="0"/>
            </a:endParaRPr>
          </a:p>
        </p:txBody>
      </p:sp>
      <p:sp>
        <p:nvSpPr>
          <p:cNvPr id="5123" name="Rectangle 3"/>
          <p:cNvSpPr>
            <a:spLocks noGrp="1" noChangeArrowheads="1"/>
          </p:cNvSpPr>
          <p:nvPr>
            <p:ph type="body" idx="1"/>
          </p:nvPr>
        </p:nvSpPr>
        <p:spPr/>
        <p:txBody>
          <a:bodyPr>
            <a:normAutofit lnSpcReduction="10000"/>
          </a:bodyPr>
          <a:lstStyle/>
          <a:p>
            <a:r>
              <a:rPr lang="en-US" altLang="zh-CN" dirty="0"/>
              <a:t>Addition.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smtClean="0">
                <a:solidFill>
                  <a:srgbClr val="000000"/>
                </a:solidFill>
                <a:uFill>
                  <a:solidFill>
                    <a:srgbClr val="000000"/>
                  </a:solidFill>
                </a:uFill>
                <a:latin typeface="Times"/>
                <a:ea typeface="Times"/>
                <a:cs typeface="Times"/>
                <a:sym typeface="Times"/>
              </a:rPr>
              <a:t>x</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and </a:t>
            </a:r>
            <a:r>
              <a:rPr lang="en-US" altLang="zh-CN" i="1" dirty="0">
                <a:solidFill>
                  <a:srgbClr val="000000"/>
                </a:solidFill>
                <a:uFill>
                  <a:solidFill>
                    <a:srgbClr val="000000"/>
                  </a:solidFill>
                </a:uFill>
                <a:latin typeface="Times"/>
                <a:cs typeface="Times"/>
                <a:sym typeface="Times"/>
              </a:rPr>
              <a:t>y</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compute </a:t>
            </a:r>
            <a:r>
              <a:rPr lang="en-US" altLang="zh-CN" i="1" dirty="0">
                <a:solidFill>
                  <a:srgbClr val="000000"/>
                </a:solidFill>
                <a:uFill>
                  <a:solidFill>
                    <a:srgbClr val="000000"/>
                  </a:solidFill>
                </a:uFill>
                <a:latin typeface="Times"/>
                <a:cs typeface="Times"/>
                <a:sym typeface="Times"/>
              </a:rPr>
              <a:t>x</a:t>
            </a:r>
            <a:r>
              <a:rPr lang="en-US" altLang="zh-CN" i="1" dirty="0" smtClean="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a:t>
            </a:r>
            <a:r>
              <a:rPr lang="en-US" altLang="zh-CN" i="1" dirty="0" smtClean="0">
                <a:solidFill>
                  <a:srgbClr val="000000"/>
                </a:solidFill>
                <a:uFill>
                  <a:solidFill>
                    <a:srgbClr val="000000"/>
                  </a:solidFill>
                </a:uFill>
                <a:latin typeface="Times"/>
                <a:ea typeface="Times"/>
                <a:cs typeface="Times"/>
                <a:sym typeface="Times"/>
              </a:rPr>
              <a:t>y</a:t>
            </a:r>
            <a:r>
              <a:rPr lang="en-US" altLang="zh-CN" dirty="0" smtClean="0">
                <a:solidFill>
                  <a:srgbClr val="000000"/>
                </a:solidFill>
                <a:uFill>
                  <a:solidFill>
                    <a:srgbClr val="000000"/>
                  </a:solidFill>
                </a:uFill>
              </a:rPr>
              <a:t>.</a:t>
            </a:r>
            <a:endParaRPr lang="en-US" altLang="zh-CN" dirty="0">
              <a:solidFill>
                <a:srgbClr val="000000"/>
              </a:solidFill>
              <a:uFill>
                <a:solidFill>
                  <a:srgbClr val="000000"/>
                </a:solidFill>
              </a:uFill>
            </a:endParaRPr>
          </a:p>
          <a:p>
            <a:r>
              <a:rPr lang="en-US" altLang="zh-CN" dirty="0"/>
              <a:t>Subtraction.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cs typeface="Times"/>
                <a:sym typeface="Times"/>
              </a:rPr>
              <a:t>x</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and </a:t>
            </a:r>
            <a:r>
              <a:rPr lang="en-US" altLang="zh-CN" i="1" dirty="0">
                <a:solidFill>
                  <a:srgbClr val="000000"/>
                </a:solidFill>
                <a:uFill>
                  <a:solidFill>
                    <a:srgbClr val="000000"/>
                  </a:solidFill>
                </a:uFill>
                <a:latin typeface="Times"/>
                <a:ea typeface="Times"/>
                <a:cs typeface="Times"/>
                <a:sym typeface="Times"/>
              </a:rPr>
              <a:t>y</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compute </a:t>
            </a:r>
            <a:r>
              <a:rPr lang="en-US" altLang="zh-CN" i="1" dirty="0">
                <a:solidFill>
                  <a:srgbClr val="000000"/>
                </a:solidFill>
                <a:uFill>
                  <a:solidFill>
                    <a:srgbClr val="000000"/>
                  </a:solidFill>
                </a:uFill>
                <a:latin typeface="Times"/>
                <a:cs typeface="Times"/>
                <a:sym typeface="Times"/>
              </a:rPr>
              <a:t>x</a:t>
            </a:r>
            <a:r>
              <a:rPr lang="en-US" altLang="zh-CN" i="1" dirty="0" smtClean="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a:t>
            </a:r>
            <a:r>
              <a:rPr lang="en-US" altLang="zh-CN" i="1" dirty="0" smtClean="0">
                <a:solidFill>
                  <a:srgbClr val="000000"/>
                </a:solidFill>
                <a:uFill>
                  <a:solidFill>
                    <a:srgbClr val="000000"/>
                  </a:solidFill>
                </a:uFill>
                <a:latin typeface="Times"/>
                <a:ea typeface="Times"/>
                <a:cs typeface="Times"/>
                <a:sym typeface="Times"/>
              </a:rPr>
              <a:t>y</a:t>
            </a:r>
            <a:r>
              <a:rPr lang="en-US" altLang="zh-CN" dirty="0" smtClean="0">
                <a:solidFill>
                  <a:srgbClr val="000000"/>
                </a:solidFill>
                <a:uFill>
                  <a:solidFill>
                    <a:srgbClr val="000000"/>
                  </a:solidFill>
                </a:uFill>
              </a:rPr>
              <a:t>.</a:t>
            </a:r>
            <a:endParaRPr lang="en-US" altLang="zh-CN" dirty="0">
              <a:solidFill>
                <a:srgbClr val="000000"/>
              </a:solidFill>
              <a:uFill>
                <a:solidFill>
                  <a:srgbClr val="000000"/>
                </a:solidFill>
              </a:uFill>
            </a:endParaRPr>
          </a:p>
          <a:p>
            <a:r>
              <a:rPr lang="en-US" altLang="zh-CN" dirty="0" smtClean="0"/>
              <a:t>Grade-school </a:t>
            </a:r>
            <a:r>
              <a:rPr lang="en-US" altLang="zh-CN" dirty="0"/>
              <a:t>algorithm.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a:p>
            <a:pPr marL="0" indent="0">
              <a:buNone/>
            </a:pP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endParaRPr lang="en-US" altLang="zh-CN" dirty="0" smtClean="0">
              <a:solidFill>
                <a:srgbClr val="000000"/>
              </a:solidFill>
              <a:uFill>
                <a:solidFill>
                  <a:srgbClr val="000000"/>
                </a:solidFill>
              </a:uFill>
            </a:endParaRPr>
          </a:p>
          <a:p>
            <a:pPr marL="0" indent="0">
              <a:buNone/>
            </a:pP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
            </a:r>
            <a:br>
              <a:rPr lang="en-US" altLang="zh-CN" dirty="0">
                <a:solidFill>
                  <a:srgbClr val="000000"/>
                </a:solidFill>
                <a:uFill>
                  <a:solidFill>
                    <a:srgbClr val="000000"/>
                  </a:solidFill>
                </a:uFill>
              </a:rPr>
            </a:br>
            <a:r>
              <a:rPr lang="en-US" altLang="zh-CN" dirty="0"/>
              <a:t>Remark.  </a:t>
            </a:r>
            <a:r>
              <a:rPr lang="en-US" altLang="zh-CN" dirty="0">
                <a:solidFill>
                  <a:srgbClr val="000000"/>
                </a:solidFill>
                <a:uFill>
                  <a:solidFill>
                    <a:srgbClr val="000000"/>
                  </a:solidFill>
                </a:uFill>
              </a:rPr>
              <a:t>Grade-school addition and subtraction algorithms are optimal.</a:t>
            </a:r>
          </a:p>
        </p:txBody>
      </p:sp>
      <p:grpSp>
        <p:nvGrpSpPr>
          <p:cNvPr id="4" name="Group"/>
          <p:cNvGrpSpPr/>
          <p:nvPr/>
        </p:nvGrpSpPr>
        <p:grpSpPr>
          <a:xfrm>
            <a:off x="1691680" y="2708920"/>
            <a:ext cx="5600700" cy="2933700"/>
            <a:chOff x="0" y="0"/>
            <a:chExt cx="5600700" cy="2933700"/>
          </a:xfrm>
        </p:grpSpPr>
        <p:sp>
          <p:nvSpPr>
            <p:cNvPr id="5" name="Rectangle"/>
            <p:cNvSpPr/>
            <p:nvPr/>
          </p:nvSpPr>
          <p:spPr>
            <a:xfrm>
              <a:off x="0" y="0"/>
              <a:ext cx="5600700" cy="2933700"/>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algn="l" defTabSz="1295400">
                <a:lnSpc>
                  <a:spcPct val="120000"/>
                </a:lnSpc>
                <a:buClrTx/>
                <a:buFontTx/>
                <a:tabLst/>
                <a:defRPr sz="2200">
                  <a:solidFill>
                    <a:srgbClr val="005493"/>
                  </a:solidFill>
                  <a:uFill>
                    <a:solidFill>
                      <a:srgbClr val="0048AA"/>
                    </a:solidFill>
                  </a:uFill>
                </a:defRPr>
              </a:pPr>
              <a:endParaRPr/>
            </a:p>
          </p:txBody>
        </p:sp>
        <p:graphicFrame>
          <p:nvGraphicFramePr>
            <p:cNvPr id="6" name="Table"/>
            <p:cNvGraphicFramePr/>
            <p:nvPr>
              <p:extLst>
                <p:ext uri="{D42A27DB-BD31-4B8C-83A1-F6EECF244321}">
                  <p14:modId xmlns:p14="http://schemas.microsoft.com/office/powerpoint/2010/main" val="4276852639"/>
                </p:ext>
              </p:extLst>
            </p:nvPr>
          </p:nvGraphicFramePr>
          <p:xfrm>
            <a:off x="263798" y="345874"/>
            <a:ext cx="4711690" cy="2200514"/>
          </p:xfrm>
          <a:graphic>
            <a:graphicData uri="http://schemas.openxmlformats.org/drawingml/2006/table">
              <a:tbl>
                <a:tblPr/>
                <a:tblGrid>
                  <a:gridCol w="471169">
                    <a:extLst>
                      <a:ext uri="{9D8B030D-6E8A-4147-A177-3AD203B41FA5}">
                        <a16:colId xmlns:a16="http://schemas.microsoft.com/office/drawing/2014/main" val="20000"/>
                      </a:ext>
                    </a:extLst>
                  </a:gridCol>
                  <a:gridCol w="471169">
                    <a:extLst>
                      <a:ext uri="{9D8B030D-6E8A-4147-A177-3AD203B41FA5}">
                        <a16:colId xmlns:a16="http://schemas.microsoft.com/office/drawing/2014/main" val="20001"/>
                      </a:ext>
                    </a:extLst>
                  </a:gridCol>
                  <a:gridCol w="471169">
                    <a:extLst>
                      <a:ext uri="{9D8B030D-6E8A-4147-A177-3AD203B41FA5}">
                        <a16:colId xmlns:a16="http://schemas.microsoft.com/office/drawing/2014/main" val="20002"/>
                      </a:ext>
                    </a:extLst>
                  </a:gridCol>
                  <a:gridCol w="471169">
                    <a:extLst>
                      <a:ext uri="{9D8B030D-6E8A-4147-A177-3AD203B41FA5}">
                        <a16:colId xmlns:a16="http://schemas.microsoft.com/office/drawing/2014/main" val="20003"/>
                      </a:ext>
                    </a:extLst>
                  </a:gridCol>
                  <a:gridCol w="471169">
                    <a:extLst>
                      <a:ext uri="{9D8B030D-6E8A-4147-A177-3AD203B41FA5}">
                        <a16:colId xmlns:a16="http://schemas.microsoft.com/office/drawing/2014/main" val="20004"/>
                      </a:ext>
                    </a:extLst>
                  </a:gridCol>
                  <a:gridCol w="471169">
                    <a:extLst>
                      <a:ext uri="{9D8B030D-6E8A-4147-A177-3AD203B41FA5}">
                        <a16:colId xmlns:a16="http://schemas.microsoft.com/office/drawing/2014/main" val="20005"/>
                      </a:ext>
                    </a:extLst>
                  </a:gridCol>
                  <a:gridCol w="437580">
                    <a:extLst>
                      <a:ext uri="{9D8B030D-6E8A-4147-A177-3AD203B41FA5}">
                        <a16:colId xmlns:a16="http://schemas.microsoft.com/office/drawing/2014/main" val="20006"/>
                      </a:ext>
                    </a:extLst>
                  </a:gridCol>
                  <a:gridCol w="504758">
                    <a:extLst>
                      <a:ext uri="{9D8B030D-6E8A-4147-A177-3AD203B41FA5}">
                        <a16:colId xmlns:a16="http://schemas.microsoft.com/office/drawing/2014/main" val="20007"/>
                      </a:ext>
                    </a:extLst>
                  </a:gridCol>
                  <a:gridCol w="471169">
                    <a:extLst>
                      <a:ext uri="{9D8B030D-6E8A-4147-A177-3AD203B41FA5}">
                        <a16:colId xmlns:a16="http://schemas.microsoft.com/office/drawing/2014/main" val="20008"/>
                      </a:ext>
                    </a:extLst>
                  </a:gridCol>
                  <a:gridCol w="471169">
                    <a:extLst>
                      <a:ext uri="{9D8B030D-6E8A-4147-A177-3AD203B41FA5}">
                        <a16:colId xmlns:a16="http://schemas.microsoft.com/office/drawing/2014/main" val="20009"/>
                      </a:ext>
                    </a:extLst>
                  </a:gridCol>
                </a:tblGrid>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28575">
                        <a:miter lim="400000"/>
                      </a:lnR>
                      <a:lnT w="28575">
                        <a:miter lim="400000"/>
                      </a:lnT>
                      <a:lnB w="12700">
                        <a:solidFill>
                          <a:srgbClr val="FFFFFF"/>
                        </a:solidFill>
                        <a:miter lim="400000"/>
                      </a:lnB>
                    </a:tcPr>
                  </a:tc>
                  <a:extLst>
                    <a:ext uri="{0D108BD9-81ED-4DB2-BD59-A6C34878D82A}">
                      <a16:rowId xmlns:a16="http://schemas.microsoft.com/office/drawing/2014/main" val="10000"/>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dirty="0">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FFFFFF"/>
                        </a:solidFill>
                        <a:miter lim="400000"/>
                      </a:lnB>
                      <a:solidFill>
                        <a:srgbClr val="EBEBEB"/>
                      </a:solidFill>
                    </a:tcPr>
                  </a:tc>
                  <a:extLst>
                    <a:ext uri="{0D108BD9-81ED-4DB2-BD59-A6C34878D82A}">
                      <a16:rowId xmlns:a16="http://schemas.microsoft.com/office/drawing/2014/main" val="10001"/>
                    </a:ext>
                  </a:extLst>
                </a:tr>
                <a:tr h="409575">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lvl="1" indent="0" algn="l" defTabSz="1295400">
                          <a:lnSpc>
                            <a:spcPct val="120000"/>
                          </a:lnSpc>
                          <a:buClrTx/>
                          <a:buFontTx/>
                          <a:tabLst/>
                          <a:defRPr sz="2400">
                            <a:uFill>
                              <a:solidFill>
                                <a:srgbClr val="0048AA"/>
                              </a:solidFill>
                            </a:uFill>
                          </a:defRPr>
                        </a:pPr>
                        <a:r>
                          <a:rPr>
                            <a:latin typeface="Symbol"/>
                            <a:ea typeface="Symbol"/>
                            <a:cs typeface="Symbol"/>
                            <a:sym typeface="Symbol"/>
                          </a:rPr>
                          <a:t>+</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000000"/>
                        </a:solidFill>
                        <a:miter lim="400000"/>
                      </a:lnB>
                      <a:solidFill>
                        <a:srgbClr val="EBEBEB"/>
                      </a:solidFill>
                    </a:tcPr>
                  </a:tc>
                  <a:extLst>
                    <a:ext uri="{0D108BD9-81ED-4DB2-BD59-A6C34878D82A}">
                      <a16:rowId xmlns:a16="http://schemas.microsoft.com/office/drawing/2014/main" val="10002"/>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28575">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dirty="0">
                            <a:uFill>
                              <a:solidFill>
                                <a:srgbClr val="000000"/>
                              </a:solidFill>
                            </a:uFill>
                          </a:rPr>
                          <a:t>0</a:t>
                        </a:r>
                      </a:p>
                    </a:txBody>
                    <a:tcPr marL="50800" marR="50800" marT="50800" marB="50800" anchor="ctr" horzOverflow="overflow">
                      <a:lnL w="12700">
                        <a:solidFill>
                          <a:srgbClr val="FFFFFF"/>
                        </a:solidFill>
                        <a:miter lim="400000"/>
                      </a:lnL>
                      <a:lnR w="28575">
                        <a:miter lim="400000"/>
                      </a:lnR>
                      <a:lnT w="12700">
                        <a:solidFill>
                          <a:srgbClr val="000000"/>
                        </a:solidFill>
                        <a:miter lim="400000"/>
                      </a:lnT>
                      <a:lnB w="28575">
                        <a:miter lim="400000"/>
                      </a:lnB>
                      <a:solidFill>
                        <a:srgbClr val="EBEBEB"/>
                      </a:solidFill>
                    </a:tcPr>
                  </a:tc>
                  <a:extLst>
                    <a:ext uri="{0D108BD9-81ED-4DB2-BD59-A6C34878D82A}">
                      <a16:rowId xmlns:a16="http://schemas.microsoft.com/office/drawing/2014/main" val="10003"/>
                    </a:ext>
                  </a:extLst>
                </a:tr>
              </a:tbl>
            </a:graphicData>
          </a:graphic>
        </p:graphicFrame>
      </p:grpSp>
    </p:spTree>
    <p:extLst>
      <p:ext uri="{BB962C8B-B14F-4D97-AF65-F5344CB8AC3E}">
        <p14:creationId xmlns:p14="http://schemas.microsoft.com/office/powerpoint/2010/main" val="34147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dirty="0"/>
              <a:t>Integer multiplication</a:t>
            </a:r>
            <a:endParaRPr lang="en-US" altLang="en-US" dirty="0">
              <a:latin typeface="Arial" charset="0"/>
              <a:cs typeface="Arial" charset="0"/>
            </a:endParaRPr>
          </a:p>
        </p:txBody>
      </p:sp>
      <p:sp>
        <p:nvSpPr>
          <p:cNvPr id="6147" name="Rectangle 3"/>
          <p:cNvSpPr>
            <a:spLocks noGrp="1" noChangeArrowheads="1"/>
          </p:cNvSpPr>
          <p:nvPr>
            <p:ph type="body" idx="1"/>
          </p:nvPr>
        </p:nvSpPr>
        <p:spPr/>
        <p:txBody>
          <a:bodyPr>
            <a:normAutofit/>
          </a:bodyPr>
          <a:lstStyle/>
          <a:p>
            <a:r>
              <a:rPr lang="en-US" altLang="zh-CN" dirty="0"/>
              <a:t>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smtClean="0">
                <a:solidFill>
                  <a:srgbClr val="000000"/>
                </a:solidFill>
                <a:uFill>
                  <a:solidFill>
                    <a:srgbClr val="000000"/>
                  </a:solidFill>
                </a:uFill>
                <a:latin typeface="Times"/>
                <a:ea typeface="Times"/>
                <a:cs typeface="Times"/>
                <a:sym typeface="Times"/>
              </a:rPr>
              <a:t>x</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and </a:t>
            </a:r>
            <a:r>
              <a:rPr lang="en-US" altLang="zh-CN" i="1" dirty="0" smtClean="0">
                <a:solidFill>
                  <a:srgbClr val="000000"/>
                </a:solidFill>
                <a:uFill>
                  <a:solidFill>
                    <a:srgbClr val="000000"/>
                  </a:solidFill>
                </a:uFill>
                <a:latin typeface="Times"/>
                <a:ea typeface="Times"/>
                <a:cs typeface="Times"/>
                <a:sym typeface="Times"/>
              </a:rPr>
              <a:t>y</a:t>
            </a:r>
            <a:r>
              <a:rPr lang="en-US" altLang="zh-CN" dirty="0" smtClean="0">
                <a:solidFill>
                  <a:srgbClr val="000000"/>
                </a:solidFill>
                <a:uFill>
                  <a:solidFill>
                    <a:srgbClr val="000000"/>
                  </a:solidFill>
                </a:uFill>
              </a:rPr>
              <a:t>, </a:t>
            </a:r>
            <a:r>
              <a:rPr lang="en-US" altLang="zh-CN" dirty="0">
                <a:solidFill>
                  <a:srgbClr val="000000"/>
                </a:solidFill>
                <a:uFill>
                  <a:solidFill>
                    <a:srgbClr val="000000"/>
                  </a:solidFill>
                </a:uFill>
              </a:rPr>
              <a:t>compute </a:t>
            </a:r>
            <a:r>
              <a:rPr lang="en-US" altLang="zh-CN" i="1" dirty="0" smtClean="0">
                <a:solidFill>
                  <a:srgbClr val="000000"/>
                </a:solidFill>
                <a:uFill>
                  <a:solidFill>
                    <a:srgbClr val="000000"/>
                  </a:solidFill>
                </a:uFill>
                <a:latin typeface="Times"/>
                <a:ea typeface="Times"/>
                <a:cs typeface="Times"/>
                <a:sym typeface="Times"/>
              </a:rPr>
              <a:t>x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smtClean="0">
                <a:solidFill>
                  <a:srgbClr val="000000"/>
                </a:solidFill>
                <a:uFill>
                  <a:solidFill>
                    <a:srgbClr val="000000"/>
                  </a:solidFill>
                </a:uFill>
                <a:latin typeface="Times"/>
                <a:ea typeface="Times"/>
                <a:cs typeface="Times"/>
                <a:sym typeface="Times"/>
              </a:rPr>
              <a:t>y</a:t>
            </a:r>
            <a:r>
              <a:rPr lang="en-US" altLang="zh-CN" dirty="0" smtClean="0">
                <a:solidFill>
                  <a:srgbClr val="000000"/>
                </a:solidFill>
                <a:uFill>
                  <a:solidFill>
                    <a:srgbClr val="000000"/>
                  </a:solidFill>
                </a:uFill>
              </a:rPr>
              <a:t>.</a:t>
            </a:r>
            <a:endParaRPr lang="en-US" altLang="zh-CN" dirty="0">
              <a:solidFill>
                <a:srgbClr val="000000"/>
              </a:solidFill>
              <a:uFill>
                <a:solidFill>
                  <a:srgbClr val="000000"/>
                </a:solidFill>
              </a:uFill>
            </a:endParaRPr>
          </a:p>
          <a:p>
            <a:r>
              <a:rPr lang="en-US" altLang="zh-CN" dirty="0"/>
              <a:t>Grade-school algorithm (long multiplication).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r>
              <a:rPr lang="en-US" altLang="zh-CN" dirty="0" smtClean="0">
                <a:solidFill>
                  <a:srgbClr val="000000"/>
                </a:solidFill>
                <a:uFill>
                  <a:solidFill>
                    <a:srgbClr val="000000"/>
                  </a:solidFill>
                </a:uFill>
              </a:rPr>
              <a:t>.</a:t>
            </a:r>
            <a:endParaRPr lang="en-US" altLang="zh-CN" dirty="0">
              <a:solidFill>
                <a:srgbClr val="000000"/>
              </a:solidFill>
              <a:uFill>
                <a:solidFill>
                  <a:srgbClr val="000000"/>
                </a:solidFill>
              </a:uFill>
            </a:endParaRPr>
          </a:p>
        </p:txBody>
      </p:sp>
      <p:pic>
        <p:nvPicPr>
          <p:cNvPr id="2" name="图片 1"/>
          <p:cNvPicPr>
            <a:picLocks noChangeAspect="1"/>
          </p:cNvPicPr>
          <p:nvPr/>
        </p:nvPicPr>
        <p:blipFill>
          <a:blip r:embed="rId3"/>
          <a:stretch>
            <a:fillRect/>
          </a:stretch>
        </p:blipFill>
        <p:spPr>
          <a:xfrm>
            <a:off x="1979712" y="2564904"/>
            <a:ext cx="5040560" cy="3617038"/>
          </a:xfrm>
          <a:prstGeom prst="rect">
            <a:avLst/>
          </a:prstGeom>
        </p:spPr>
      </p:pic>
    </p:spTree>
    <p:extLst>
      <p:ext uri="{BB962C8B-B14F-4D97-AF65-F5344CB8AC3E}">
        <p14:creationId xmlns:p14="http://schemas.microsoft.com/office/powerpoint/2010/main" val="3700446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08104" y="5101753"/>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p:txBody>
          <a:bodyPr/>
          <a:lstStyle/>
          <a:p>
            <a:r>
              <a:rPr lang="en-US" altLang="zh-CN" dirty="0" smtClean="0"/>
              <a:t>To </a:t>
            </a:r>
            <a:r>
              <a:rPr lang="en-US" altLang="zh-CN" dirty="0"/>
              <a:t>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smtClean="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smtClean="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smtClean="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657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669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7934" y="3306635"/>
            <a:ext cx="606256" cy="461665"/>
          </a:xfrm>
          <a:prstGeom prst="rect">
            <a:avLst/>
          </a:prstGeom>
          <a:noFill/>
        </p:spPr>
        <p:txBody>
          <a:bodyPr wrap="none" rtlCol="0">
            <a:spAutoFit/>
          </a:bodyPr>
          <a:lstStyle/>
          <a:p>
            <a:r>
              <a:rPr lang="en-US" altLang="zh-CN" sz="2400" i="1" dirty="0" smtClean="0">
                <a:latin typeface="Times"/>
                <a:ea typeface="Times"/>
                <a:cs typeface="Times"/>
                <a:sym typeface="Times"/>
              </a:rPr>
              <a:t>y =</a:t>
            </a:r>
            <a:endParaRPr lang="zh-CN" altLang="en-US" sz="2400" dirty="0"/>
          </a:p>
        </p:txBody>
      </p:sp>
      <p:sp>
        <p:nvSpPr>
          <p:cNvPr id="14" name="文本框 13"/>
          <p:cNvSpPr txBox="1"/>
          <p:nvPr/>
        </p:nvSpPr>
        <p:spPr>
          <a:xfrm>
            <a:off x="5812709" y="3736245"/>
            <a:ext cx="320922" cy="461665"/>
          </a:xfrm>
          <a:prstGeom prst="rect">
            <a:avLst/>
          </a:prstGeom>
          <a:noFill/>
        </p:spPr>
        <p:txBody>
          <a:bodyPr wrap="none" rtlCol="0">
            <a:spAutoFit/>
          </a:bodyPr>
          <a:lstStyle/>
          <a:p>
            <a:r>
              <a:rPr lang="en-US" altLang="zh-CN" sz="2400" i="1" dirty="0" smtClean="0">
                <a:latin typeface="Times"/>
                <a:ea typeface="Times"/>
                <a:cs typeface="Times"/>
                <a:sym typeface="Times"/>
              </a:rPr>
              <a:t>c</a:t>
            </a:r>
            <a:endParaRPr lang="zh-CN" altLang="en-US" sz="2400" dirty="0"/>
          </a:p>
        </p:txBody>
      </p:sp>
      <p:sp>
        <p:nvSpPr>
          <p:cNvPr id="15" name="文本框 14"/>
          <p:cNvSpPr txBox="1"/>
          <p:nvPr/>
        </p:nvSpPr>
        <p:spPr>
          <a:xfrm>
            <a:off x="6867480" y="3753559"/>
            <a:ext cx="338554" cy="461665"/>
          </a:xfrm>
          <a:prstGeom prst="rect">
            <a:avLst/>
          </a:prstGeom>
          <a:noFill/>
        </p:spPr>
        <p:txBody>
          <a:bodyPr wrap="none" rtlCol="0">
            <a:spAutoFit/>
          </a:bodyPr>
          <a:lstStyle/>
          <a:p>
            <a:r>
              <a:rPr lang="en-US" altLang="zh-CN" sz="2400" i="1" dirty="0" smtClean="0">
                <a:latin typeface="Times"/>
                <a:ea typeface="Times"/>
                <a:cs typeface="Times"/>
                <a:sym typeface="Times"/>
              </a:rPr>
              <a:t>d</a:t>
            </a:r>
            <a:endParaRPr lang="zh-CN" altLang="en-US" sz="2400" dirty="0"/>
          </a:p>
        </p:txBody>
      </p:sp>
      <p:sp>
        <p:nvSpPr>
          <p:cNvPr id="16" name="矩形 15"/>
          <p:cNvSpPr/>
          <p:nvPr/>
        </p:nvSpPr>
        <p:spPr>
          <a:xfrm>
            <a:off x="5398959" y="341662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6577" y="330030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31435" y="299427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smtClean="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smtClean="0">
                <a:latin typeface="Times"/>
                <a:ea typeface="Times"/>
                <a:cs typeface="Times"/>
                <a:sym typeface="Times"/>
              </a:rPr>
              <a:t>m=n/2</a:t>
            </a:r>
            <a:endParaRPr lang="zh-CN" altLang="en-US" dirty="0"/>
          </a:p>
        </p:txBody>
      </p:sp>
      <p:cxnSp>
        <p:nvCxnSpPr>
          <p:cNvPr id="30" name="直接箭头连接符 29"/>
          <p:cNvCxnSpPr/>
          <p:nvPr/>
        </p:nvCxnSpPr>
        <p:spPr>
          <a:xfrm>
            <a:off x="5417569"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smtClean="0">
                <a:latin typeface="Times"/>
                <a:ea typeface="Times"/>
                <a:cs typeface="Times"/>
                <a:sym typeface="Times"/>
              </a:rPr>
              <a:t>m=n/2</a:t>
            </a:r>
            <a:endParaRPr lang="zh-CN" altLang="en-US" dirty="0"/>
          </a:p>
        </p:txBody>
      </p:sp>
      <p:cxnSp>
        <p:nvCxnSpPr>
          <p:cNvPr id="32" name="直接箭头连接符 31"/>
          <p:cNvCxnSpPr/>
          <p:nvPr/>
        </p:nvCxnSpPr>
        <p:spPr>
          <a:xfrm>
            <a:off x="6497302"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smtClean="0">
                <a:latin typeface="Times"/>
                <a:ea typeface="Times"/>
                <a:cs typeface="Times"/>
                <a:sym typeface="Times"/>
              </a:rPr>
              <a:t>m=n/2</a:t>
            </a:r>
            <a:endParaRPr lang="zh-CN" altLang="en-US" dirty="0"/>
          </a:p>
        </p:txBody>
      </p:sp>
      <p:sp>
        <p:nvSpPr>
          <p:cNvPr id="22" name="文本框 21"/>
          <p:cNvSpPr txBox="1"/>
          <p:nvPr/>
        </p:nvSpPr>
        <p:spPr>
          <a:xfrm>
            <a:off x="969123" y="4524040"/>
            <a:ext cx="774571" cy="369332"/>
          </a:xfrm>
          <a:prstGeom prst="rect">
            <a:avLst/>
          </a:prstGeom>
          <a:noFill/>
        </p:spPr>
        <p:txBody>
          <a:bodyPr wrap="none" rtlCol="0">
            <a:spAutoFit/>
          </a:bodyPr>
          <a:lstStyle/>
          <a:p>
            <a:r>
              <a:rPr lang="en-US" altLang="zh-CN" dirty="0" smtClean="0"/>
              <a:t>Then </a:t>
            </a:r>
            <a:endParaRPr lang="zh-CN" altLang="en-US" dirty="0"/>
          </a:p>
        </p:txBody>
      </p:sp>
      <p:sp>
        <p:nvSpPr>
          <p:cNvPr id="35" name="x y  =  (2m a + b) (2m c + d)  =  22m ac  + 2m (bc + ad)  +  bd"/>
          <p:cNvSpPr txBox="1"/>
          <p:nvPr/>
        </p:nvSpPr>
        <p:spPr>
          <a:xfrm>
            <a:off x="1187624" y="5082894"/>
            <a:ext cx="7397502"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grpSp>
        <p:nvGrpSpPr>
          <p:cNvPr id="36" name="Group"/>
          <p:cNvGrpSpPr/>
          <p:nvPr/>
        </p:nvGrpSpPr>
        <p:grpSpPr>
          <a:xfrm>
            <a:off x="1123488" y="5794278"/>
            <a:ext cx="4957832" cy="759586"/>
            <a:chOff x="16668" y="0"/>
            <a:chExt cx="4957831" cy="759585"/>
          </a:xfrm>
        </p:grpSpPr>
        <p:sp>
          <p:nvSpPr>
            <p:cNvPr id="37" name="Ex.  x  = 10001101    y  = 11100001"/>
            <p:cNvSpPr txBox="1"/>
            <p:nvPr/>
          </p:nvSpPr>
          <p:spPr>
            <a:xfrm>
              <a:off x="16668" y="0"/>
              <a:ext cx="4957831"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marL="58702" marR="58702">
                <a:defRPr sz="2400" i="1">
                  <a:solidFill>
                    <a:srgbClr val="000000"/>
                  </a:solidFill>
                  <a:latin typeface="Times"/>
                  <a:ea typeface="Times"/>
                  <a:cs typeface="Times"/>
                  <a:sym typeface="Times"/>
                </a:defRPr>
              </a:pPr>
              <a:r>
                <a:rPr sz="2000" i="0" dirty="0">
                  <a:solidFill>
                    <a:srgbClr val="0048AA"/>
                  </a:solidFill>
                  <a:latin typeface="+mn-lt"/>
                  <a:cs typeface="+mn-cs"/>
                  <a:sym typeface="Lucida Sans"/>
                </a:rPr>
                <a:t>Ex.</a:t>
              </a:r>
              <a:r>
                <a:rPr sz="2000" dirty="0"/>
                <a:t>  x</a:t>
              </a:r>
              <a:r>
                <a:rPr sz="2000" i="0" dirty="0"/>
                <a:t>  = </a:t>
              </a:r>
              <a:r>
                <a:rPr sz="2000" i="0" spc="600" dirty="0"/>
                <a:t>10001101</a:t>
              </a:r>
              <a:r>
                <a:rPr sz="2000" dirty="0"/>
                <a:t>    y</a:t>
              </a:r>
              <a:r>
                <a:rPr sz="2000" i="0" dirty="0"/>
                <a:t>  = </a:t>
              </a:r>
              <a:r>
                <a:rPr sz="2000" i="0" spc="600" dirty="0"/>
                <a:t>11100001</a:t>
              </a:r>
            </a:p>
          </p:txBody>
        </p:sp>
        <p:sp>
          <p:nvSpPr>
            <p:cNvPr id="38" name="Line"/>
            <p:cNvSpPr/>
            <p:nvPr/>
          </p:nvSpPr>
          <p:spPr>
            <a:xfrm rot="5400000">
              <a:off x="1250487" y="38215"/>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39" name="a"/>
            <p:cNvSpPr txBox="1"/>
            <p:nvPr/>
          </p:nvSpPr>
          <p:spPr>
            <a:xfrm>
              <a:off x="1176404" y="461125"/>
              <a:ext cx="233397"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a:uFill>
                    <a:solidFill>
                      <a:srgbClr val="000000"/>
                    </a:solidFill>
                  </a:uFill>
                </a:rPr>
                <a:t>a</a:t>
              </a:r>
            </a:p>
          </p:txBody>
        </p:sp>
        <p:sp>
          <p:nvSpPr>
            <p:cNvPr id="40" name="Line"/>
            <p:cNvSpPr/>
            <p:nvPr/>
          </p:nvSpPr>
          <p:spPr>
            <a:xfrm rot="5400000">
              <a:off x="2023977"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1" name="b"/>
            <p:cNvSpPr txBox="1"/>
            <p:nvPr/>
          </p:nvSpPr>
          <p:spPr>
            <a:xfrm>
              <a:off x="1947777" y="482586"/>
              <a:ext cx="233397"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b</a:t>
              </a:r>
            </a:p>
          </p:txBody>
        </p:sp>
        <p:sp>
          <p:nvSpPr>
            <p:cNvPr id="42" name="Line"/>
            <p:cNvSpPr/>
            <p:nvPr/>
          </p:nvSpPr>
          <p:spPr>
            <a:xfrm rot="5400000">
              <a:off x="352528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3" name="c"/>
            <p:cNvSpPr txBox="1"/>
            <p:nvPr/>
          </p:nvSpPr>
          <p:spPr>
            <a:xfrm>
              <a:off x="3456220" y="482586"/>
              <a:ext cx="220573"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c</a:t>
              </a:r>
            </a:p>
          </p:txBody>
        </p:sp>
        <p:sp>
          <p:nvSpPr>
            <p:cNvPr id="44" name="Line"/>
            <p:cNvSpPr/>
            <p:nvPr/>
          </p:nvSpPr>
          <p:spPr>
            <a:xfrm rot="5400000">
              <a:off x="432519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5" name="d"/>
            <p:cNvSpPr txBox="1"/>
            <p:nvPr/>
          </p:nvSpPr>
          <p:spPr>
            <a:xfrm>
              <a:off x="4248999" y="482586"/>
              <a:ext cx="233397"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d</a:t>
              </a:r>
            </a:p>
          </p:txBody>
        </p:sp>
      </p:grpSp>
      <p:sp>
        <p:nvSpPr>
          <p:cNvPr id="51" name="1"/>
          <p:cNvSpPr/>
          <p:nvPr/>
        </p:nvSpPr>
        <p:spPr>
          <a:xfrm>
            <a:off x="5506903" y="553047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7365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2</a:t>
            </a:r>
          </a:p>
        </p:txBody>
      </p:sp>
      <p:sp>
        <p:nvSpPr>
          <p:cNvPr id="53" name="3"/>
          <p:cNvSpPr/>
          <p:nvPr/>
        </p:nvSpPr>
        <p:spPr>
          <a:xfrm>
            <a:off x="73715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3113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spTree>
    <p:extLst>
      <p:ext uri="{BB962C8B-B14F-4D97-AF65-F5344CB8AC3E}">
        <p14:creationId xmlns:p14="http://schemas.microsoft.com/office/powerpoint/2010/main" val="105110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5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advAuto="0"/>
      <p:bldP spid="36" grpId="0" animBg="1" advAuto="0"/>
      <p:bldP spid="51" grpId="0" animBg="1" advAuto="0"/>
      <p:bldP spid="52" grpId="0" animBg="1" advAuto="0"/>
      <p:bldP spid="53" grpId="0" animBg="1" advAuto="0"/>
      <p:bldP spid="5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35045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defRPr sz="2400" i="1">
                <a:solidFill>
                  <a:srgbClr val="000000"/>
                </a:solidFill>
                <a:latin typeface="Times"/>
                <a:ea typeface="Times"/>
                <a:cs typeface="Times"/>
                <a:sym typeface="Times"/>
              </a:defRPr>
            </a:pPr>
            <a:r>
              <a:rPr sz="2000" i="0" cap="small" dirty="0">
                <a:solidFill>
                  <a:srgbClr val="003F83"/>
                </a:solidFill>
              </a:rPr>
              <a:t>Multiply</a:t>
            </a:r>
            <a:r>
              <a:rPr sz="2000" i="0" dirty="0"/>
              <a:t>(</a:t>
            </a:r>
            <a:r>
              <a:rPr sz="2000" dirty="0"/>
              <a:t>x</a:t>
            </a:r>
            <a:r>
              <a:rPr sz="2000" i="0" dirty="0"/>
              <a:t>,</a:t>
            </a:r>
            <a:r>
              <a:rPr sz="2000" dirty="0"/>
              <a:t> y</a:t>
            </a:r>
            <a:r>
              <a:rPr sz="2000" i="0" dirty="0"/>
              <a:t>,</a:t>
            </a:r>
            <a:r>
              <a:rPr sz="2000" dirty="0"/>
              <a:t> n</a:t>
            </a:r>
            <a:r>
              <a:rPr sz="2000" i="0" dirty="0"/>
              <a:t>)</a:t>
            </a:r>
            <a:r>
              <a:rPr dirty="0"/>
              <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smtClean="0"/>
              <a:t>x</a:t>
            </a:r>
            <a:r>
              <a:rPr sz="2000" dirty="0" smtClean="0"/>
              <a:t> </a:t>
            </a:r>
            <a:r>
              <a:rPr sz="2000" i="1" dirty="0" smtClean="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e</a:t>
            </a:r>
            <a:r>
              <a:rPr sz="2000" dirty="0"/>
              <a:t> ← </a:t>
            </a:r>
            <a:r>
              <a:rPr sz="2000" cap="small" dirty="0">
                <a:solidFill>
                  <a:srgbClr val="003F83"/>
                </a:solidFill>
              </a:rPr>
              <a:t>Multiply</a:t>
            </a:r>
            <a:r>
              <a:rPr sz="2000" dirty="0"/>
              <a:t>(</a:t>
            </a:r>
            <a:r>
              <a:rPr sz="2000" i="1" dirty="0"/>
              <a:t>a</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f</a:t>
            </a:r>
            <a:r>
              <a:rPr sz="2000" dirty="0"/>
              <a:t> </a:t>
            </a:r>
            <a:r>
              <a:rPr sz="2000" baseline="-5999" dirty="0"/>
              <a:t> </a:t>
            </a:r>
            <a:r>
              <a:rPr sz="2000" dirty="0"/>
              <a:t>← </a:t>
            </a:r>
            <a:r>
              <a:rPr sz="2000" cap="small" dirty="0">
                <a:solidFill>
                  <a:srgbClr val="003F83"/>
                </a:solidFill>
              </a:rPr>
              <a:t>Multiply</a:t>
            </a:r>
            <a:r>
              <a:rPr sz="2000" dirty="0"/>
              <a:t>(</a:t>
            </a:r>
            <a:r>
              <a:rPr sz="2000" i="1" dirty="0"/>
              <a:t>b</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g</a:t>
            </a:r>
            <a:r>
              <a:rPr sz="2000" dirty="0"/>
              <a:t> ← </a:t>
            </a:r>
            <a:r>
              <a:rPr sz="2000" cap="small" dirty="0">
                <a:solidFill>
                  <a:srgbClr val="003F83"/>
                </a:solidFill>
              </a:rPr>
              <a:t>Multiply</a:t>
            </a:r>
            <a:r>
              <a:rPr sz="2000" dirty="0"/>
              <a:t>(</a:t>
            </a:r>
            <a:r>
              <a:rPr sz="2000" i="1" dirty="0"/>
              <a:t>b</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h</a:t>
            </a:r>
            <a:r>
              <a:rPr sz="2000" dirty="0"/>
              <a:t> ← </a:t>
            </a:r>
            <a:r>
              <a:rPr sz="2000" cap="small" dirty="0">
                <a:solidFill>
                  <a:srgbClr val="003F83"/>
                </a:solidFill>
              </a:rPr>
              <a:t>Multiply</a:t>
            </a:r>
            <a:r>
              <a:rPr sz="2000" dirty="0"/>
              <a:t>(</a:t>
            </a:r>
            <a:r>
              <a:rPr sz="2000" i="1" dirty="0"/>
              <a:t>a</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dirty="0"/>
              <a:t> 2</a:t>
            </a:r>
            <a:r>
              <a:rPr sz="2000" i="1" baseline="44499" dirty="0"/>
              <a:t>2m</a:t>
            </a:r>
            <a:r>
              <a:rPr sz="2000" dirty="0"/>
              <a:t> </a:t>
            </a:r>
            <a:r>
              <a:rPr sz="2000" i="1" dirty="0"/>
              <a:t>e + </a:t>
            </a:r>
            <a:r>
              <a:rPr sz="2000" dirty="0"/>
              <a:t>2</a:t>
            </a:r>
            <a:r>
              <a:rPr sz="2000" i="1" baseline="44499" dirty="0"/>
              <a:t>m</a:t>
            </a:r>
            <a:r>
              <a:rPr sz="2000" dirty="0"/>
              <a:t> (</a:t>
            </a:r>
            <a:r>
              <a:rPr sz="2000" i="1" dirty="0"/>
              <a:t>g + h</a:t>
            </a:r>
            <a:r>
              <a:rPr sz="2000" dirty="0"/>
              <a:t>) + </a:t>
            </a:r>
            <a:r>
              <a:rPr sz="2000" i="1" dirty="0"/>
              <a:t>f</a:t>
            </a:r>
            <a:r>
              <a:rPr sz="2000" dirty="0"/>
              <a:t>.</a:t>
            </a:r>
            <a:endParaRPr sz="2000" i="1" dirty="0"/>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148064" y="2308718"/>
            <a:ext cx="1879075" cy="1397566"/>
            <a:chOff x="0" y="0"/>
            <a:chExt cx="1879074" cy="1397564"/>
          </a:xfrm>
        </p:grpSpPr>
        <p:grpSp>
          <p:nvGrpSpPr>
            <p:cNvPr id="7" name="Group"/>
            <p:cNvGrpSpPr/>
            <p:nvPr/>
          </p:nvGrpSpPr>
          <p:grpSpPr>
            <a:xfrm>
              <a:off x="150191" y="445064"/>
              <a:ext cx="1728884" cy="304801"/>
              <a:chOff x="0" y="0"/>
              <a:chExt cx="1728882" cy="304800"/>
            </a:xfrm>
          </p:grpSpPr>
          <p:sp>
            <p:nvSpPr>
              <p:cNvPr id="9" name="Θ(n)"/>
              <p:cNvSpPr txBox="1"/>
              <p:nvPr/>
            </p:nvSpPr>
            <p:spPr>
              <a:xfrm>
                <a:off x="1208430" y="0"/>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t>Θ(</a:t>
                </a:r>
                <a:r>
                  <a:rPr i="1"/>
                  <a:t>n</a:t>
                </a:r>
                <a:r>
                  <a:t>)</a:t>
                </a:r>
              </a:p>
            </p:txBody>
          </p:sp>
          <p:sp>
            <p:nvSpPr>
              <p:cNvPr id="10"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4667331" y="3789062"/>
            <a:ext cx="2441505" cy="1700214"/>
            <a:chOff x="0" y="0"/>
            <a:chExt cx="2441504" cy="1700212"/>
          </a:xfrm>
        </p:grpSpPr>
        <p:grpSp>
          <p:nvGrpSpPr>
            <p:cNvPr id="12" name="Group"/>
            <p:cNvGrpSpPr/>
            <p:nvPr/>
          </p:nvGrpSpPr>
          <p:grpSpPr>
            <a:xfrm>
              <a:off x="73991" y="658530"/>
              <a:ext cx="2367514" cy="317203"/>
              <a:chOff x="0" y="0"/>
              <a:chExt cx="2367512" cy="317202"/>
            </a:xfrm>
          </p:grpSpPr>
          <p:sp>
            <p:nvSpPr>
              <p:cNvPr id="14" name="4 T(⎡n / 2⎤)"/>
              <p:cNvSpPr txBox="1"/>
              <p:nvPr/>
            </p:nvSpPr>
            <p:spPr>
              <a:xfrm>
                <a:off x="1207348" y="0"/>
                <a:ext cx="1160165" cy="3172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4 </a:t>
                </a:r>
                <a:r>
                  <a:rPr i="1" dirty="0"/>
                  <a:t>T</a:t>
                </a:r>
                <a:r>
                  <a:rPr dirty="0" smtClean="0"/>
                  <a:t>(⎡</a:t>
                </a:r>
                <a:r>
                  <a:rPr i="1" dirty="0" smtClean="0"/>
                  <a:t>n</a:t>
                </a:r>
                <a:r>
                  <a:rPr dirty="0" smtClean="0"/>
                  <a:t> </a:t>
                </a:r>
                <a:r>
                  <a:rPr dirty="0"/>
                  <a:t>/ 2⎤)</a:t>
                </a:r>
              </a:p>
            </p:txBody>
          </p:sp>
          <p:sp>
            <p:nvSpPr>
              <p:cNvPr id="15"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469940" y="5692228"/>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21532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4">
                                            <p:txEl>
                                              <p:pRg st="8" end="8"/>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4">
                                            <p:txEl>
                                              <p:pRg st="9" end="9"/>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4">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4">
                                            <p:txEl>
                                              <p:pRg st="11" end="11"/>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4">
                                            <p:txEl>
                                              <p:pRg st="12" end="12"/>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6"/>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1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25495</TotalTime>
  <Words>3161</Words>
  <Application>Microsoft Office PowerPoint</Application>
  <PresentationFormat>全屏显示(4:3)</PresentationFormat>
  <Paragraphs>743</Paragraphs>
  <Slides>57</Slides>
  <Notes>28</Notes>
  <HiddenSlides>1</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Lucida Grande</vt:lpstr>
      <vt:lpstr>宋体</vt:lpstr>
      <vt:lpstr>Arial</vt:lpstr>
      <vt:lpstr>Calibri</vt:lpstr>
      <vt:lpstr>Cambria Math</vt:lpstr>
      <vt:lpstr>Courier New</vt:lpstr>
      <vt:lpstr>Lucida Sans</vt:lpstr>
      <vt:lpstr>Lucida Sans Typewriter</vt:lpstr>
      <vt:lpstr>Symbol</vt:lpstr>
      <vt:lpstr>Times</vt:lpstr>
      <vt:lpstr>Times New Roman</vt:lpstr>
      <vt:lpstr>Custom Design</vt:lpstr>
      <vt:lpstr>CS101 Algorithms and Data Structures</vt:lpstr>
      <vt:lpstr>Outline</vt:lpstr>
      <vt:lpstr>Master Theorem</vt:lpstr>
      <vt:lpstr>Master Theorem</vt:lpstr>
      <vt:lpstr>Outline</vt:lpstr>
      <vt:lpstr>Integer addition and subtraction</vt:lpstr>
      <vt:lpstr>Integer multiplication</vt:lpstr>
      <vt:lpstr>Divide-and-conquer multiplication</vt:lpstr>
      <vt:lpstr>PowerPoint 演示文稿</vt:lpstr>
      <vt:lpstr>Question 1</vt:lpstr>
      <vt:lpstr>Recursion Tree for Integer Multiplication</vt:lpstr>
      <vt:lpstr>Karatsuba trick</vt:lpstr>
      <vt:lpstr>Divide-and-conquer multiplication</vt:lpstr>
      <vt:lpstr>PowerPoint 演示文稿</vt:lpstr>
      <vt:lpstr>Question 2</vt:lpstr>
      <vt:lpstr>Recursion Tree for Integer Multiplication</vt:lpstr>
      <vt:lpstr>Outline</vt:lpstr>
      <vt:lpstr>Dot product</vt:lpstr>
      <vt:lpstr>Matrix multiplication</vt:lpstr>
      <vt:lpstr>Block matrix multiplication</vt:lpstr>
      <vt:lpstr>Block matrix multiplication</vt:lpstr>
      <vt:lpstr>Block matrix multiplication:  warmup</vt:lpstr>
      <vt:lpstr>Strassen’s trick</vt:lpstr>
      <vt:lpstr>Strassen’s trick</vt:lpstr>
      <vt:lpstr>PowerPoint 演示文稿</vt:lpstr>
      <vt:lpstr>Analysis of Strassen’s algorithm</vt:lpstr>
      <vt:lpstr>Strassen’s algorithm:  practice</vt:lpstr>
      <vt:lpstr>Question 3</vt:lpstr>
      <vt:lpstr>Question 4</vt:lpstr>
      <vt:lpstr>Fast matrix multiplication:  theory</vt:lpstr>
      <vt:lpstr>History of arithmetic complexity of matrix multiplication</vt:lpstr>
      <vt:lpstr>Outline</vt:lpstr>
      <vt:lpstr>Outline</vt:lpstr>
      <vt:lpstr>Time domain vs. frequency domain</vt:lpstr>
      <vt:lpstr>Fast Fourier Transform (FFT)</vt:lpstr>
      <vt:lpstr>Fast Fourier transform:  applications</vt:lpstr>
      <vt:lpstr>Fast Fourier transform:  brief history</vt:lpstr>
      <vt:lpstr>Polynomials:  coefficient representation</vt:lpstr>
      <vt:lpstr>Polynomials:  point-value representation</vt:lpstr>
      <vt:lpstr>Polynomials:  point-value representation</vt:lpstr>
      <vt:lpstr>Converting between two representations</vt:lpstr>
      <vt:lpstr>Converting between two representations</vt:lpstr>
      <vt:lpstr>Converting between two representations:  brute force</vt:lpstr>
      <vt:lpstr>Converting between two representations:  brute force</vt:lpstr>
      <vt:lpstr>Question 5</vt:lpstr>
      <vt:lpstr>Divide-and-conquer</vt:lpstr>
      <vt:lpstr>Coefficient to point-value representation:  intuition</vt:lpstr>
      <vt:lpstr>Coefficient to point-value representation:  intuition</vt:lpstr>
      <vt:lpstr>Euler’s identity</vt:lpstr>
      <vt:lpstr>Roots of unity</vt:lpstr>
      <vt:lpstr>Fast Fourier transform</vt:lpstr>
      <vt:lpstr>FFT:  implementation</vt:lpstr>
      <vt:lpstr>FFT:  summary</vt:lpstr>
      <vt:lpstr>Question 6</vt:lpstr>
      <vt:lpstr>Integer multiplication, redux</vt:lpstr>
      <vt:lpstr>FFT Butterfly</vt:lpstr>
      <vt:lpstr>Sande–Tukey radix 2 FFT Butterfly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lenovo</cp:lastModifiedBy>
  <cp:revision>1415</cp:revision>
  <dcterms:created xsi:type="dcterms:W3CDTF">2009-09-11T23:00:44Z</dcterms:created>
  <dcterms:modified xsi:type="dcterms:W3CDTF">2020-10-13T03:53:45Z</dcterms:modified>
</cp:coreProperties>
</file>